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8" r:id="rId1"/>
  </p:sldMasterIdLst>
  <p:notesMasterIdLst>
    <p:notesMasterId r:id="rId49"/>
  </p:notesMasterIdLst>
  <p:handoutMasterIdLst>
    <p:handoutMasterId r:id="rId50"/>
  </p:handoutMasterIdLst>
  <p:sldIdLst>
    <p:sldId id="751" r:id="rId2"/>
    <p:sldId id="855" r:id="rId3"/>
    <p:sldId id="978" r:id="rId4"/>
    <p:sldId id="832" r:id="rId5"/>
    <p:sldId id="991" r:id="rId6"/>
    <p:sldId id="718" r:id="rId7"/>
    <p:sldId id="675" r:id="rId8"/>
    <p:sldId id="723" r:id="rId9"/>
    <p:sldId id="724" r:id="rId10"/>
    <p:sldId id="727" r:id="rId11"/>
    <p:sldId id="728" r:id="rId12"/>
    <p:sldId id="729" r:id="rId13"/>
    <p:sldId id="377" r:id="rId14"/>
    <p:sldId id="381" r:id="rId15"/>
    <p:sldId id="847" r:id="rId16"/>
    <p:sldId id="351" r:id="rId17"/>
    <p:sldId id="374" r:id="rId18"/>
    <p:sldId id="982" r:id="rId19"/>
    <p:sldId id="873" r:id="rId20"/>
    <p:sldId id="987" r:id="rId21"/>
    <p:sldId id="874" r:id="rId22"/>
    <p:sldId id="327" r:id="rId23"/>
    <p:sldId id="875" r:id="rId24"/>
    <p:sldId id="328" r:id="rId25"/>
    <p:sldId id="876" r:id="rId26"/>
    <p:sldId id="330" r:id="rId27"/>
    <p:sldId id="853" r:id="rId28"/>
    <p:sldId id="984" r:id="rId29"/>
    <p:sldId id="986" r:id="rId30"/>
    <p:sldId id="829" r:id="rId31"/>
    <p:sldId id="851" r:id="rId32"/>
    <p:sldId id="992" r:id="rId33"/>
    <p:sldId id="733" r:id="rId34"/>
    <p:sldId id="852" r:id="rId35"/>
    <p:sldId id="329" r:id="rId36"/>
    <p:sldId id="382" r:id="rId37"/>
    <p:sldId id="383" r:id="rId38"/>
    <p:sldId id="861" r:id="rId39"/>
    <p:sldId id="859" r:id="rId40"/>
    <p:sldId id="863" r:id="rId41"/>
    <p:sldId id="867" r:id="rId42"/>
    <p:sldId id="989" r:id="rId43"/>
    <p:sldId id="866" r:id="rId44"/>
    <p:sldId id="864" r:id="rId45"/>
    <p:sldId id="868" r:id="rId46"/>
    <p:sldId id="848" r:id="rId47"/>
    <p:sldId id="985" r:id="rId48"/>
  </p:sldIdLst>
  <p:sldSz cx="9144000" cy="6858000" type="screen4x3"/>
  <p:notesSz cx="7010400" cy="9296400"/>
  <p:custDataLst>
    <p:tags r:id="rId51"/>
  </p:custDataLst>
  <p:defaultTextStyle>
    <a:defPPr>
      <a:defRPr lang="en-US"/>
    </a:defPPr>
    <a:lvl1pPr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geny Kagan" initials="EK" lastIdx="2" clrIdx="0">
    <p:extLst>
      <p:ext uri="{19B8F6BF-5375-455C-9EA6-DF929625EA0E}">
        <p15:presenceInfo xmlns:p15="http://schemas.microsoft.com/office/powerpoint/2012/main" userId="S::ekagan3@jh.edu::35c7eb4c-bf5b-491d-9c72-b981c4489c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C01"/>
    <a:srgbClr val="FFCC00"/>
    <a:srgbClr val="F7C0C1"/>
    <a:srgbClr val="5480F0"/>
    <a:srgbClr val="3333CC"/>
    <a:srgbClr val="EDB5B5"/>
    <a:srgbClr val="C00000"/>
    <a:srgbClr val="092C74"/>
    <a:srgbClr val="0C2F8B"/>
    <a:srgbClr val="092E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7" autoAdjust="0"/>
    <p:restoredTop sz="73094" autoAdjust="0"/>
  </p:normalViewPr>
  <p:slideViewPr>
    <p:cSldViewPr>
      <p:cViewPr varScale="1">
        <p:scale>
          <a:sx n="82" d="100"/>
          <a:sy n="82" d="100"/>
        </p:scale>
        <p:origin x="285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082"/>
    </p:cViewPr>
  </p:sorterViewPr>
  <p:notesViewPr>
    <p:cSldViewPr>
      <p:cViewPr varScale="1">
        <p:scale>
          <a:sx n="74" d="100"/>
          <a:sy n="74" d="100"/>
        </p:scale>
        <p:origin x="22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a:defRPr sz="1200">
                <a:latin typeface="NewsGoth BT" pitchFamily="34" charset="0"/>
                <a:ea typeface="+mn-ea"/>
                <a:cs typeface="+mn-cs"/>
              </a:defRPr>
            </a:lvl1pPr>
          </a:lstStyle>
          <a:p>
            <a:pPr>
              <a:defRPr/>
            </a:pPr>
            <a:endParaRPr lang="en-US" dirty="0"/>
          </a:p>
        </p:txBody>
      </p:sp>
      <p:sp>
        <p:nvSpPr>
          <p:cNvPr id="3" name="Date Placeholder 2"/>
          <p:cNvSpPr>
            <a:spLocks noGrp="1"/>
          </p:cNvSpPr>
          <p:nvPr>
            <p:ph type="dt" sz="quarter" idx="1"/>
          </p:nvPr>
        </p:nvSpPr>
        <p:spPr bwMode="auto">
          <a:xfrm>
            <a:off x="3970338"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a:defRPr sz="1200">
                <a:latin typeface="NewsGoth BT" pitchFamily="34" charset="0"/>
              </a:defRPr>
            </a:lvl1pPr>
          </a:lstStyle>
          <a:p>
            <a:pPr>
              <a:defRPr/>
            </a:pPr>
            <a:fld id="{9AEBCC7B-132B-4F6D-98D1-49E8AD7A11E0}" type="datetimeFigureOut">
              <a:rPr lang="en-US"/>
              <a:pPr>
                <a:defRPr/>
              </a:pPr>
              <a:t>12/13/24</a:t>
            </a:fld>
            <a:endParaRPr lang="en-US" dirty="0"/>
          </a:p>
        </p:txBody>
      </p:sp>
      <p:sp>
        <p:nvSpPr>
          <p:cNvPr id="4" name="Footer Placeholder 3"/>
          <p:cNvSpPr>
            <a:spLocks noGrp="1"/>
          </p:cNvSpPr>
          <p:nvPr>
            <p:ph type="ftr" sz="quarter" idx="2"/>
          </p:nvPr>
        </p:nvSpPr>
        <p:spPr bwMode="auto">
          <a:xfrm>
            <a:off x="0"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a:defRPr sz="1200">
                <a:latin typeface="NewsGoth BT" pitchFamily="34" charset="0"/>
                <a:ea typeface="+mn-ea"/>
                <a:cs typeface="+mn-cs"/>
              </a:defRPr>
            </a:lvl1pPr>
          </a:lstStyle>
          <a:p>
            <a:pPr>
              <a:defRPr/>
            </a:pPr>
            <a:endParaRPr lang="en-US" dirty="0"/>
          </a:p>
        </p:txBody>
      </p:sp>
      <p:sp>
        <p:nvSpPr>
          <p:cNvPr id="5" name="Slide Number Placeholder 4"/>
          <p:cNvSpPr>
            <a:spLocks noGrp="1"/>
          </p:cNvSpPr>
          <p:nvPr>
            <p:ph type="sldNum" sz="quarter" idx="3"/>
          </p:nvPr>
        </p:nvSpPr>
        <p:spPr bwMode="auto">
          <a:xfrm>
            <a:off x="3970338"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a:defRPr sz="1200">
                <a:latin typeface="NewsGoth BT" pitchFamily="34" charset="0"/>
              </a:defRPr>
            </a:lvl1pPr>
          </a:lstStyle>
          <a:p>
            <a:fld id="{50E2CCEA-9899-4116-A5B9-91FD4D3C9024}" type="slidenum">
              <a:rPr lang="en-US"/>
              <a:pPr/>
              <a:t>‹#›</a:t>
            </a:fld>
            <a:endParaRPr lang="en-US" dirty="0"/>
          </a:p>
        </p:txBody>
      </p:sp>
    </p:spTree>
    <p:extLst>
      <p:ext uri="{BB962C8B-B14F-4D97-AF65-F5344CB8AC3E}">
        <p14:creationId xmlns:p14="http://schemas.microsoft.com/office/powerpoint/2010/main" val="1225213005"/>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38:48.932"/>
    </inkml:context>
    <inkml:brush xml:id="br0">
      <inkml:brushProperty name="width" value="0.08571" units="cm"/>
      <inkml:brushProperty name="height" value="0.08571" units="cm"/>
    </inkml:brush>
  </inkml:definitions>
  <inkml:trace contextRef="#ctx0" brushRef="#br0">1335 94 7662,'-22'0'0,"-2"0"0,-12 0 0,-2 0 513,0 0 1,-2 0-1,2-2 1,-3 0-513,-4-2 0,5 0 0,-5 3 0,3-2-151,5-1 1,1 0 0,1 4-1,2 0 74,2 0 1,6 0-1,6 0 1,0-1-61,0-3 0,3 3 237,4-3 0,7 3 0,5 1 10,6 0 1,10 0-1,5 0 1,4 0-21,6 0 1,7-4 0,0 0 0,1 0-88,1-1 1,3 4 0,6-4 0,2 1-159,2 0 1,-4 0 0,3 4 0,-1-1-69,3-3 1,-1 3 0,0-3-1,-1 2 124,-3 2 1,-2-3-1,-2-1 1,-2 1 91,-4 2 1,-10 1-1,-6 0 1,-6 1 216,-4 3 1,-4-1 29,-5 4 0,-7-4 1,-12 1-1,-6-3-92,-4-1 0,-9 0 0,-7 0 0,-4 0-14,-7 0 1,-5 0 0,-6 0 0,-5 1-164,-4 3 0,-13-2 0,-4 1 0,-9-1-71,46-2 0,0 0 0,-2 1 0,0 2 0,0-1 1,0 1-1,0 0 0,1 0-468,-1 1 1,2 1 0,-37 5 566,8 2 0,7-3 0,7 0 0,5 0 0,6-1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2:18.363"/>
    </inkml:context>
    <inkml:brush xml:id="br0">
      <inkml:brushProperty name="width" value="0.08571" units="cm"/>
      <inkml:brushProperty name="height" value="0.08571" units="cm"/>
    </inkml:brush>
  </inkml:definitions>
  <inkml:trace contextRef="#ctx0" brushRef="#br0">40 0 8295,'-11'0'-829,"-1"0"184,0 0 1,7 0 822,5 0 0,5 0 0,7 0-115,0 0 1,3 0 0,2 0 0,1 0 53,2 0 1,8 1-1,3 2 1,3 2 29,5 1 1,4-2 0,7 3-1,5-1-59,6 1 1,5-3-1,7 2 1,5 0-125,1 1 1,3-5 0,-1 2 0,0-1-19,0 1 1,-1-3 0,-2 3 0,-5-3 22,-2-1 0,-5 0 0,0 0 0,-2-1 23,-3-3 1,-1 2 0,-9-5 0,-2 1 18,-2-1 0,-2 3 1,-3-2-1,-6-1 14,-4 1 0,-6 3 1,1-2-100,-3 0-74,-6 4 0,-7-4 0,-13 5 3,-8 0 1,-1 0 0,-6 0 0,0 0 3,-2 0 1,2 0 0,0 0 0,2 0 49,-1 0 1,-4 0 0,2 0 0,-2 0 90,1 0 0,-1 5 0,-3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2:19.363"/>
    </inkml:context>
    <inkml:brush xml:id="br0">
      <inkml:brushProperty name="width" value="0.08571" units="cm"/>
      <inkml:brushProperty name="height" value="0.08571" units="cm"/>
    </inkml:brush>
  </inkml:definitions>
  <inkml:trace contextRef="#ctx0" brushRef="#br0">1 93 8239,'0'12'17,"0"-1"1,1-4-1,3-3 1,5-3 27,5-1 0,10-4 1,9-1-1,8 0-14,10 0 0,16-3 0,11 3 1,13 0-8,8-1 1,-42 4 0,2 0 0,1 2-1,1 0 1,1 0 0,0-1 22,1-1 1,0 0 0,0 2 0,-1-1 0,0-1 0,0 0 0,-3 1 0,-1 1 51,-2 0 1,-2 0 0,44 0 0,-13 0 0,-2 0 55,-2 0 0,-5-5 1,-4-2-1,-5 0-3,-5-1 0,-6 1 0,-4-2 0,0 3-142,-3 1 0,-6-3 0,-6 4 0,-4 2-352,-2 0 0,-6 4 0,-1 1 0,-6 5-1347,-5 2 1689,2 2 0,-19-5 0,2-2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2:20.095"/>
    </inkml:context>
    <inkml:brush xml:id="br0">
      <inkml:brushProperty name="width" value="0.08571" units="cm"/>
      <inkml:brushProperty name="height" value="0.08571" units="cm"/>
    </inkml:brush>
  </inkml:definitions>
  <inkml:trace contextRef="#ctx0" brushRef="#br0">0 430 7940,'24'-11'-131,"5"-8"0,9-2 0,12-4-8,14 3 1,20-4-1,14 7 1,-45 10-1,0 1 401,3 1 0,0 0 0,3-1 1,1 1-1,1-2 0,0 1 1,1-1-1,-1 0-82,-1-1 0,1-1 1,0 1-1,0 0 1,-4-1-1,-1 1 0,0 1 1,1 0 48,-1 1 1,0-1 0,-2-1 0,-1 1 0,44-7 0,-9 2-77,-8 1 1,-11 5 0,-6 2 0,-3 0-79,-6-1 0,-1 5 1,-15-2-1,-1 1-34,-5-1 0,-1 3 1,-8-3-1,-5 3-397,-4 1 1,-6 1-1,-2 3 1,-1 4-349,-2 2 0,-2 7 1,-1 2 703,0 3 0,6 1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39:00.348"/>
    </inkml:context>
    <inkml:brush xml:id="br0">
      <inkml:brushProperty name="width" value="0.08571" units="cm"/>
      <inkml:brushProperty name="height" value="0.08571" units="cm"/>
    </inkml:brush>
  </inkml:definitions>
  <inkml:trace contextRef="#ctx0" brushRef="#br0">5895 371 7294,'-11'-6'0,"4"1"0,17 25 0,10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40:08.514"/>
    </inkml:context>
    <inkml:brush xml:id="br0">
      <inkml:brushProperty name="width" value="0.08571" units="cm"/>
      <inkml:brushProperty name="height" value="0.08571" units="cm"/>
    </inkml:brush>
  </inkml:definitions>
  <inkml:trace contextRef="#ctx0" brushRef="#br0">45 24 7778,'-11'0'-1220,"-1"0"1207,1 0 0,4 1 19,3 3 0,8-3 0,4 3 1,3-3 12,5-1 0,-2 0 0,5 0 0,2 0 37,1 0 0,5 0 0,1 0 0,2 0 6,2 0 1,2 0 0,1 0 0,1 0 8,2 0 1,4 0-1,4 0 1,1 0-31,-1 0 1,0 4 0,1 0 0,1-1-11,2-2 0,-2 3 0,2 0 0,-1-2-42,1-1 1,0-1 0,7 0-1,2 0 17,1 0 0,-5 0 0,-1-1 0,3-1 50,4-2 1,-3 0 0,1 4 0,-4 0 24,1 0 1,1 0 0,-1 0 0,0 0-53,-2 0 0,-4 0 0,4 1 0,3 2-10,4 1 1,-2-1 0,2-3 0,-5 2-42,-1 2 1,4-3 0,5 3-1,1-3 13,-3-1 0,1 0 0,-1-1 0,0-2 6,1-1 1,0 0 0,3 4-1,-4-1 43,-3-3 1,4 3-1,2-3 1,-1 3 52,-2 1 0,-1 0 0,-1 0 0,5 0-77,3 0 1,-6 0 0,5 0 0,-4-1-32,-1-3 1,5 2-1,-1-1 1,2 1-54,2 2 1,-1-4 0,1 1 0,0-1 7,-1-2 1,0 5 0,-2-4 0,-3 1 85,-1 0 1,0 0 0,-2 4 0,0 0 63,-5 0 1,2 0 0,-3 0-1,1 0 22,2 0 0,0 0 0,0 0 1,0 2-62,0 2 0,2-3 0,2 3 0,2-3-66,1-1 1,3 0-1,-4 0 1,3 0-59,3 0 1,-7 0 0,7 0-1,-2 0 3,1 0 0,-4 0 0,0 0 0,-1 0 101,1 0 1,-5 0 0,2 0 0,-1 0 116,1 0 1,-3 0-1,3 0 1,-3 0-42,-1 0 0,3 0 1,2 0-1,4 0-100,0 0 0,0 1 0,4 2 0,3 1-114,3-2 0,-2 0 0,0-2 0,-2 0 35,1 0 0,0 0 0,-1 0 0,0 1 70,-1 3 1,-1-3 0,-1 4-1,-1-1 54,1 0 1,-4 1-1,0-2 1,1 1-30,1-2 0,3 1 1,1-1-1,2 2-47,-2-1 0,0-2 1,1-1-1,6 1-1,5 3 1,-5-2 0,2 1 0,-1-1-9,0-2 0,6 0 0,2 0 0,-1 0 2,-1 0 1,-4 0-1,1 0 1,2 0 5,4 0 0,-3 0 0,-2-2 1,-4 0 26,-3-2 1,0-1 0,3 2 0,-2-1 3,-5 2 1,-6-3-1,-1 1 1,2 0-2,5-1 1,-6 3-1,2-1 1,0 1-37,-1 2 0,3 0 0,0 0 0,0 0-357,-3 0 0,-5 2 388,3 1 0,6-8 0,9-4 0,9 2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40:14.115"/>
    </inkml:context>
    <inkml:brush xml:id="br0">
      <inkml:brushProperty name="width" value="0.08571" units="cm"/>
      <inkml:brushProperty name="height" value="0.08571" units="cm"/>
    </inkml:brush>
  </inkml:definitions>
  <inkml:trace contextRef="#ctx0" brushRef="#br0">0 94 8153,'12'0'-62,"0"0"1,-1 0 0,2 0 0,3 0 2,3 0 1,-1 0 0,1 0 0,3 0 8,4 0 1,4 0 0,5 0 0,1 1 69,2 3 0,4-2 0,4 5 0,3-2 19,5-2 0,0 2 1,9-1-1,1-2-112,1-1 1,5-1-1,4 0 1,2 0 29,0 0 0,7 0 0,0 0 0,3 0 4,5 0 0,0-1 1,2-1-1,1-4 35,3 0 1,-47 4 0,0 0 0,3-1-1,0 0 1,0 0 0,0 1 76,-1 0 1,-1 1-1,46-4 1,-1 1-1,-1 1 93,-3 2 1,-5 1 0,-6 0 0,-6 0-275,-4 0 1,-4 0 0,0 0-1,1 0-898,-1 0 1006,0-5 0,-11-9 0,4-4 0,4-4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40:15.681"/>
    </inkml:context>
    <inkml:brush xml:id="br0">
      <inkml:brushProperty name="width" value="0.08571" units="cm"/>
      <inkml:brushProperty name="height" value="0.08571" units="cm"/>
    </inkml:brush>
  </inkml:definitions>
  <inkml:trace contextRef="#ctx0" brushRef="#br0">1 82 8034,'6'-6'-891,"4"5"799,-2-3 1,3 3 0,0 1 0,2 0 117,2 0 1,0 0 0,4 0 0,3 0-32,4 0 0,3 0 0,7 0 0,2 0-19,1 0 0,6-4 0,0 0 0,4 2 10,0 0 1,0-1 0,0-1 0,2 1 7,2 2 1,-2 1-1,1-1 1,1-2 12,0-1 1,1 0 0,4 4 0,0 0 10,0 0 0,0 0 0,2 0 0,2 0 20,3 0 0,4 0 0,0 0 0,1 0-11,0 0 0,2 0 0,3 0 0,3 0-6,1 0 0,-4 0 0,2-1 0,3-2-5,4-1 0,-2 1 0,3 3 0,-2 0-13,-2 0 0,6 0 1,1 0-1,3 0-14,-2 0 1,2-2 0,-2 0 0,4-2 9,4 1 1,-7 2 0,3 1-1,-2 0 1,1 0 1,2-1 0,1-2-1,2-1-2,-1 2 0,-2 0 0,0 2 0,3 0 3,-47 0 1,0 0 0,48 0 0,-1 0 0,-3 0-5,-1 0 1,1 0 0,0 0 0,-1 0 17,-5 0 0,-1 0 0,0 0 0,-1 0 2,0 0 1,-4 4-1,-5 0 1,0 0-30,-1 1 0,4-4 0,-4 5 1,-1-3-129,-5 1 1,1 1 0,-3-2 0,6 1-4,2-1 1,-8-2-1,2-1 1,-3 0 142,-3 0 0,-4-2 0,5-1 0,3-1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43:07.065"/>
    </inkml:context>
    <inkml:brush xml:id="br0">
      <inkml:brushProperty name="width" value="0.08571" units="cm"/>
      <inkml:brushProperty name="height" value="0.08571" units="cm"/>
    </inkml:brush>
  </inkml:definitions>
  <inkml:trace contextRef="#ctx0" brushRef="#br0">0 47 7900,'0'-12'-413,"2"2"0,1 1 436,5 1 0,2 5 1,3 0 89,3 1 0,-2 2 0,5 2 0,2 0-67,1 2 0,1 5 0,2-1 0,0 2-50,2 2 0,6-2 0,-2-1 0,1-1-35,-1 1 0,4-3 0,-2 1 1,5-2 47,-1-3 1,-1 0 0,-1-2 0,0 0 72,-1 0 0,1 0 0,0 0 1,0 0 103,0 0 1,0 0 0,-1 0 0,1 0-16,0 0 0,-5 1 1,-2 2-1,0 2-133,3 1 0,-2 2 0,-1 3 0,-1 1-101,0 0 0,0-1 0,-4 0 0,1-2-59,-1-2 1,0-4-1,-1 1 1,-1-2 90,-2 2 1,-1-2 0,1 1 0,-3-1 45,-3-2 1,2 0 0,1 0 140,-2 0 1,-3 1-50,-3 3-354,-3-3 0,-5 6-534,0-4 781,-5-1 0,-22-2 0,-10-7 0</inkml:trace>
  <inkml:trace contextRef="#ctx0" brushRef="#br0" timeOffset="1016">2716 673 7904,'0'-11'386,"1"3"-325,3 0 0,2 0 1,6-3-1,1-1-30,2 1 0,5-1 0,5 0 0,5 0-72,4-4 1,3-2 0,9-5 0,2-2-367,2-2 407,3 3 0,-3-4 0,5-4 0,3 1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43:09.032"/>
    </inkml:context>
    <inkml:brush xml:id="br0">
      <inkml:brushProperty name="width" value="0.08571" units="cm"/>
      <inkml:brushProperty name="height" value="0.08571" units="cm"/>
    </inkml:brush>
  </inkml:definitions>
  <inkml:trace contextRef="#ctx0" brushRef="#br0">46 488 7893,'-12'-2'-39,"1"-1"1,3 1-117,0-2 0,6 2 211,-2-2 1,4 3 0,4-5 0,3 3-27,4-1 1,5-5-1,4 1 1,2-2 13,1-2 1,5-3 0,3-2 0,3-1-70,1-3 1,-1-1 0,3-1 0,1-2-253,5-2 0,2-1 1,1-4-1,1 2 277,-1 2 0,31-35 0,-34 28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43:09.715"/>
    </inkml:context>
    <inkml:brush xml:id="br0">
      <inkml:brushProperty name="width" value="0.08571" units="cm"/>
      <inkml:brushProperty name="height" value="0.08571" units="cm"/>
    </inkml:brush>
  </inkml:definitions>
  <inkml:trace contextRef="#ctx0" brushRef="#br0">1 650 7871,'3'-8'124,"1"1"1,1 3 0,-1-3 0,4 1 49,2-1 0,7 0 0,2-6 0,6-4-49,6-6 1,2-3 0,14-8 0,4-3-181,5-3 1,3-6 0,3-6 0,3 1-750,-1-1 804,-6 2 0,-18 12 0,3-2 0,-1-2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47:33.982"/>
    </inkml:context>
    <inkml:brush xml:id="br0">
      <inkml:brushProperty name="width" value="0.08571" units="cm"/>
      <inkml:brushProperty name="height" value="0.08571" units="cm"/>
    </inkml:brush>
  </inkml:definitions>
  <inkml:trace contextRef="#ctx0" brushRef="#br0">83 35 7698,'-18'0'0,"3"0"-199,2 0 0,1 0 245,1 0-80,-1 5 1,11-3 0,5 2 0,5-3 33,2-1 0,32-21 0,7-5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a:defRPr sz="1200">
                <a:solidFill>
                  <a:schemeClr val="tx1"/>
                </a:solidFill>
                <a:latin typeface="Cabin" panose="020B0803050202020004" pitchFamily="34" charset="0"/>
                <a:ea typeface="+mn-ea"/>
                <a:cs typeface="+mn-cs"/>
              </a:defRPr>
            </a:lvl1pPr>
          </a:lstStyle>
          <a:p>
            <a:pPr>
              <a:defRPr/>
            </a:pPr>
            <a:endParaRPr lang="en-US" dirty="0"/>
          </a:p>
        </p:txBody>
      </p:sp>
      <p:sp>
        <p:nvSpPr>
          <p:cNvPr id="36867" name="Rectangle 3"/>
          <p:cNvSpPr>
            <a:spLocks noGrp="1" noChangeArrowheads="1"/>
          </p:cNvSpPr>
          <p:nvPr>
            <p:ph type="dt" idx="1"/>
          </p:nvPr>
        </p:nvSpPr>
        <p:spPr bwMode="auto">
          <a:xfrm>
            <a:off x="3970338"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a:defRPr sz="1200">
                <a:solidFill>
                  <a:schemeClr val="tx1"/>
                </a:solidFill>
                <a:latin typeface="Cabin" panose="020B0803050202020004" pitchFamily="34" charset="0"/>
                <a:ea typeface="+mn-ea"/>
                <a:cs typeface="+mn-cs"/>
              </a:defRPr>
            </a:lvl1pPr>
          </a:lstStyle>
          <a:p>
            <a:pPr>
              <a:defRPr/>
            </a:pPr>
            <a:endParaRPr lang="en-US" dirty="0"/>
          </a:p>
        </p:txBody>
      </p:sp>
      <p:sp>
        <p:nvSpPr>
          <p:cNvPr id="16486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6870"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a:defRPr sz="1200">
                <a:solidFill>
                  <a:schemeClr val="tx1"/>
                </a:solidFill>
                <a:latin typeface="Cabin" panose="020B0803050202020004" pitchFamily="34" charset="0"/>
                <a:ea typeface="+mn-ea"/>
                <a:cs typeface="+mn-cs"/>
              </a:defRPr>
            </a:lvl1pPr>
          </a:lstStyle>
          <a:p>
            <a:pPr>
              <a:defRPr/>
            </a:pPr>
            <a:endParaRPr lang="en-US" dirty="0"/>
          </a:p>
        </p:txBody>
      </p:sp>
      <p:sp>
        <p:nvSpPr>
          <p:cNvPr id="36871"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a:defRPr sz="1200">
                <a:solidFill>
                  <a:schemeClr val="tx1"/>
                </a:solidFill>
                <a:latin typeface="Cabin" panose="020B0803050202020004" pitchFamily="34" charset="0"/>
              </a:defRPr>
            </a:lvl1pPr>
          </a:lstStyle>
          <a:p>
            <a:fld id="{97774DDC-B97F-48F9-B6DC-3DB16BB5960B}" type="slidenum">
              <a:rPr lang="en-US" smtClean="0"/>
              <a:pPr/>
              <a:t>‹#›</a:t>
            </a:fld>
            <a:endParaRPr lang="en-US" dirty="0"/>
          </a:p>
        </p:txBody>
      </p:sp>
    </p:spTree>
    <p:extLst>
      <p:ext uri="{BB962C8B-B14F-4D97-AF65-F5344CB8AC3E}">
        <p14:creationId xmlns:p14="http://schemas.microsoft.com/office/powerpoint/2010/main" val="367503557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Cabin" panose="020B0803050202020004" pitchFamily="34"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9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D3DDD1-A2AC-0143-A10E-767D06A6F773}" type="slidenum">
              <a:rPr lang="en-US" smtClean="0"/>
              <a:pPr/>
              <a:t>15</a:t>
            </a:fld>
            <a:endParaRPr lang="en-US" dirty="0"/>
          </a:p>
        </p:txBody>
      </p:sp>
    </p:spTree>
    <p:extLst>
      <p:ext uri="{BB962C8B-B14F-4D97-AF65-F5344CB8AC3E}">
        <p14:creationId xmlns:p14="http://schemas.microsoft.com/office/powerpoint/2010/main" val="92853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D3DDD1-A2AC-0143-A10E-767D06A6F773}" type="slidenum">
              <a:rPr lang="en-US" smtClean="0"/>
              <a:pPr/>
              <a:t>16</a:t>
            </a:fld>
            <a:endParaRPr lang="en-US" dirty="0"/>
          </a:p>
        </p:txBody>
      </p:sp>
    </p:spTree>
    <p:extLst>
      <p:ext uri="{BB962C8B-B14F-4D97-AF65-F5344CB8AC3E}">
        <p14:creationId xmlns:p14="http://schemas.microsoft.com/office/powerpoint/2010/main" val="386162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D3DDD1-A2AC-0143-A10E-767D06A6F773}" type="slidenum">
              <a:rPr lang="en-US" smtClean="0"/>
              <a:pPr/>
              <a:t>17</a:t>
            </a:fld>
            <a:endParaRPr lang="en-US" dirty="0"/>
          </a:p>
        </p:txBody>
      </p:sp>
    </p:spTree>
    <p:extLst>
      <p:ext uri="{BB962C8B-B14F-4D97-AF65-F5344CB8AC3E}">
        <p14:creationId xmlns:p14="http://schemas.microsoft.com/office/powerpoint/2010/main" val="392233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036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www.dropbox.com</a:t>
            </a:r>
            <a:r>
              <a:rPr lang="en-US" dirty="0"/>
              <a:t>/s/0xipeltv1rry5dg/</a:t>
            </a:r>
            <a:r>
              <a:rPr lang="en-US" dirty="0" err="1"/>
              <a:t>goodwill.mov?dl</a:t>
            </a:r>
            <a:r>
              <a:rPr lang="en-US" dirty="0"/>
              <a:t>=0</a:t>
            </a:r>
          </a:p>
          <a:p>
            <a:endParaRPr lang="en-US" dirty="0"/>
          </a:p>
        </p:txBody>
      </p:sp>
    </p:spTree>
    <p:extLst>
      <p:ext uri="{BB962C8B-B14F-4D97-AF65-F5344CB8AC3E}">
        <p14:creationId xmlns:p14="http://schemas.microsoft.com/office/powerpoint/2010/main" val="2221931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86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963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0711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709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951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440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6006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a:t>
            </a:r>
            <a:r>
              <a:rPr lang="en-US" b="1" baseline="0" dirty="0"/>
              <a:t> 1</a:t>
            </a:r>
            <a:r>
              <a:rPr lang="en-US" baseline="0" dirty="0"/>
              <a:t>: https://</a:t>
            </a:r>
            <a:r>
              <a:rPr lang="en-US" baseline="0" dirty="0" err="1"/>
              <a:t>docs.google.com</a:t>
            </a:r>
            <a:r>
              <a:rPr lang="en-US" baseline="0" dirty="0"/>
              <a:t>/document/d/1a0icpaX4tDlTI5ExnIdIDtNp0JdrzOZlOytmcgcnks4/</a:t>
            </a:r>
            <a:r>
              <a:rPr lang="en-US" baseline="0" dirty="0" err="1"/>
              <a:t>edit?usp</a:t>
            </a:r>
            <a:r>
              <a:rPr lang="en-US" baseline="0" dirty="0"/>
              <a:t>=sharing</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a:t>
            </a:r>
            <a:r>
              <a:rPr lang="en-US" b="1" baseline="0" dirty="0"/>
              <a:t> 2: </a:t>
            </a:r>
            <a:r>
              <a:rPr lang="en-US" baseline="0" dirty="0"/>
              <a:t>https://</a:t>
            </a:r>
            <a:r>
              <a:rPr lang="en-US" baseline="0" dirty="0" err="1"/>
              <a:t>docs.google.com</a:t>
            </a:r>
            <a:r>
              <a:rPr lang="en-US" baseline="0" dirty="0"/>
              <a:t>/document/d/1i_2wm36vfPnGJz1Ly9hNB3SDuRqgU6bpKQjsPhEh7Z0/</a:t>
            </a:r>
            <a:r>
              <a:rPr lang="en-US" baseline="0" dirty="0" err="1"/>
              <a:t>edit?usp</a:t>
            </a:r>
            <a:r>
              <a:rPr lang="en-US" baseline="0" dirty="0"/>
              <a:t>=sharing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a:t>
            </a:r>
            <a:r>
              <a:rPr lang="en-US" b="1" baseline="0" dirty="0"/>
              <a:t> 3: </a:t>
            </a:r>
            <a:r>
              <a:rPr lang="en-US" baseline="0" dirty="0"/>
              <a:t>https://</a:t>
            </a:r>
            <a:r>
              <a:rPr lang="en-US" baseline="0" dirty="0" err="1"/>
              <a:t>docs.google.com</a:t>
            </a:r>
            <a:r>
              <a:rPr lang="en-US" baseline="0" dirty="0"/>
              <a:t>/document/d/18jiDrLmY10seRUrmRyLcy7pKkztN08r6jANm1UB8dOQ/</a:t>
            </a:r>
            <a:r>
              <a:rPr lang="en-US" baseline="0" dirty="0" err="1"/>
              <a:t>edit?usp</a:t>
            </a:r>
            <a:r>
              <a:rPr lang="en-US" baseline="0" dirty="0"/>
              <a:t>=sharing</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a:t>
            </a:r>
            <a:r>
              <a:rPr lang="en-US" b="1" baseline="0" dirty="0"/>
              <a:t> 4: </a:t>
            </a:r>
            <a:r>
              <a:rPr lang="en-US" baseline="0" dirty="0"/>
              <a:t>https://</a:t>
            </a:r>
            <a:r>
              <a:rPr lang="en-US" baseline="0" dirty="0" err="1"/>
              <a:t>docs.google.com</a:t>
            </a:r>
            <a:r>
              <a:rPr lang="en-US" baseline="0" dirty="0"/>
              <a:t>/document/d/1gUM5GZy9FZaK2Tw-Ji9LU_0QzbS8DNEBRIneLUXnKbo/</a:t>
            </a:r>
            <a:r>
              <a:rPr lang="en-US" baseline="0" dirty="0" err="1"/>
              <a:t>edit?usp</a:t>
            </a:r>
            <a:r>
              <a:rPr lang="en-US" baseline="0" dirty="0"/>
              <a:t>=sharing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a:t>
            </a:r>
            <a:r>
              <a:rPr lang="en-US" b="1" baseline="0" dirty="0"/>
              <a:t> 5: </a:t>
            </a:r>
            <a:r>
              <a:rPr lang="en-US" baseline="0" dirty="0"/>
              <a:t>https://</a:t>
            </a:r>
            <a:r>
              <a:rPr lang="en-US" baseline="0" dirty="0" err="1"/>
              <a:t>docs.google.com</a:t>
            </a:r>
            <a:r>
              <a:rPr lang="en-US" baseline="0" dirty="0"/>
              <a:t>/document/d/1UM93QmixtR7VrBYeZ1Lt3FSooE-JPW-z9VPTJtGZVPU/</a:t>
            </a:r>
            <a:r>
              <a:rPr lang="en-US" baseline="0" dirty="0" err="1"/>
              <a:t>edit?usp</a:t>
            </a:r>
            <a:r>
              <a:rPr lang="en-US" baseline="0" dirty="0"/>
              <a:t>=sharing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a:t>
            </a:r>
            <a:r>
              <a:rPr lang="en-US" b="1" baseline="0" dirty="0"/>
              <a:t> 6: </a:t>
            </a:r>
            <a:r>
              <a:rPr lang="en-US" baseline="0" dirty="0"/>
              <a:t>https://</a:t>
            </a:r>
            <a:r>
              <a:rPr lang="en-US" baseline="0" dirty="0" err="1"/>
              <a:t>docs.google.com</a:t>
            </a:r>
            <a:r>
              <a:rPr lang="en-US" baseline="0" dirty="0"/>
              <a:t>/document/d/1MNUm2OfHn_l4EJAH8bzkX1n8X7KXGw7hoe_nXBX774Q/</a:t>
            </a:r>
            <a:r>
              <a:rPr lang="en-US" baseline="0" dirty="0" err="1"/>
              <a:t>edit?usp</a:t>
            </a:r>
            <a:r>
              <a:rPr lang="en-US" baseline="0" dirty="0"/>
              <a:t>=sharing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a:t>
            </a:r>
            <a:r>
              <a:rPr lang="en-US" b="1" baseline="0" dirty="0"/>
              <a:t> 7: </a:t>
            </a:r>
            <a:r>
              <a:rPr lang="en-US" baseline="0" dirty="0"/>
              <a:t>https://</a:t>
            </a:r>
            <a:r>
              <a:rPr lang="en-US" baseline="0" dirty="0" err="1"/>
              <a:t>docs.google.com</a:t>
            </a:r>
            <a:r>
              <a:rPr lang="en-US" baseline="0" dirty="0"/>
              <a:t>/document/d/1Cnyb_TMr9DzkQVkyUHvFz6LllP8zu4d_HkdVt_EQGck/</a:t>
            </a:r>
            <a:r>
              <a:rPr lang="en-US" baseline="0" dirty="0" err="1"/>
              <a:t>edit?usp</a:t>
            </a:r>
            <a:r>
              <a:rPr lang="en-US" baseline="0" dirty="0"/>
              <a:t>=sharing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baseline="0" dirty="0"/>
              <a:t>Group 8: </a:t>
            </a:r>
            <a:r>
              <a:rPr lang="en-US" baseline="0" dirty="0"/>
              <a:t>https://</a:t>
            </a:r>
            <a:r>
              <a:rPr lang="en-US" baseline="0" dirty="0" err="1"/>
              <a:t>docs.google.com</a:t>
            </a:r>
            <a:r>
              <a:rPr lang="en-US" baseline="0" dirty="0"/>
              <a:t>/document/d/1TX2PiXSdbmJSjg3M42Kd25z3ge04XIZdLNUl9QqIVYU/</a:t>
            </a:r>
            <a:r>
              <a:rPr lang="en-US" baseline="0" dirty="0" err="1"/>
              <a:t>edit?usp</a:t>
            </a:r>
            <a:r>
              <a:rPr lang="en-US" baseline="0" dirty="0"/>
              <a:t>=sharing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baseline="0" dirty="0"/>
              <a:t>Group 9: </a:t>
            </a:r>
            <a:r>
              <a:rPr lang="en-US" baseline="0" dirty="0"/>
              <a:t>https://</a:t>
            </a:r>
            <a:r>
              <a:rPr lang="en-US" baseline="0" dirty="0" err="1"/>
              <a:t>docs.google.com</a:t>
            </a:r>
            <a:r>
              <a:rPr lang="en-US" baseline="0" dirty="0"/>
              <a:t>/document/d/1GBl3HjA7kUS1hrexrqSV0J4Gb1jXJHEU0VoAT5aOjqQ/</a:t>
            </a:r>
            <a:r>
              <a:rPr lang="en-US" baseline="0" dirty="0" err="1"/>
              <a:t>edit?usp</a:t>
            </a:r>
            <a:r>
              <a:rPr lang="en-US" baseline="0" dirty="0"/>
              <a:t>=sharing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baseline="0" dirty="0"/>
              <a:t>Group 10: </a:t>
            </a:r>
            <a:r>
              <a:rPr lang="en-US" baseline="0" dirty="0"/>
              <a:t>https://</a:t>
            </a:r>
            <a:r>
              <a:rPr lang="en-US" baseline="0" dirty="0" err="1"/>
              <a:t>docs.google.com</a:t>
            </a:r>
            <a:r>
              <a:rPr lang="en-US" baseline="0" dirty="0"/>
              <a:t>/document/d/1zWnlJWgfz8xmZNUK7qLK5snXzfa5rb_ZlmmpCWq0uvs/</a:t>
            </a:r>
            <a:r>
              <a:rPr lang="en-US" baseline="0" dirty="0" err="1"/>
              <a:t>edit?usp</a:t>
            </a:r>
            <a:r>
              <a:rPr lang="en-US" baseline="0" dirty="0"/>
              <a:t>=sharing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baseline="0" dirty="0"/>
              <a:t>Group 11: </a:t>
            </a:r>
            <a:r>
              <a:rPr lang="en-US" baseline="0" dirty="0"/>
              <a:t>https://</a:t>
            </a:r>
            <a:r>
              <a:rPr lang="en-US" baseline="0" dirty="0" err="1"/>
              <a:t>docs.google.com</a:t>
            </a:r>
            <a:r>
              <a:rPr lang="en-US" baseline="0" dirty="0"/>
              <a:t>/document/d/1i-BLov-zPh9I8cV4cKxxKxi-1Ln8oLNAv03F7HW8GF8/</a:t>
            </a:r>
            <a:r>
              <a:rPr lang="en-US" baseline="0" dirty="0" err="1"/>
              <a:t>edit?usp</a:t>
            </a:r>
            <a:r>
              <a:rPr lang="en-US" baseline="0" dirty="0"/>
              <a:t>=sharing</a:t>
            </a:r>
          </a:p>
        </p:txBody>
      </p:sp>
    </p:spTree>
    <p:extLst>
      <p:ext uri="{BB962C8B-B14F-4D97-AF65-F5344CB8AC3E}">
        <p14:creationId xmlns:p14="http://schemas.microsoft.com/office/powerpoint/2010/main" val="1506771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981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908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77302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813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97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0218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512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199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2123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160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8617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2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a:xfrm>
            <a:off x="457200" y="152400"/>
            <a:ext cx="8229600" cy="579438"/>
          </a:xfrm>
          <a:prstGeom prst="rect">
            <a:avLst/>
          </a:prstGeom>
        </p:spPr>
        <p:txBody>
          <a:bodyPr/>
          <a:lstStyle>
            <a:lvl1pPr>
              <a:defRPr>
                <a:latin typeface="Calibri" panose="020F0502020204030204" pitchFamily="34" charset="0"/>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1430570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4343400" y="6515100"/>
            <a:ext cx="1905000" cy="304800"/>
          </a:xfrm>
          <a:prstGeom prst="rect">
            <a:avLst/>
          </a:prstGeom>
        </p:spPr>
        <p:txBody>
          <a:bodyPr/>
          <a:lstStyle>
            <a:lvl1pPr>
              <a:defRPr sz="1200" b="0" i="0">
                <a:latin typeface="+mn-lt"/>
              </a:defRPr>
            </a:lvl1pPr>
          </a:lstStyle>
          <a:p>
            <a:fld id="{E10A3A28-1432-4FDB-9569-E197E51B001D}" type="slidenum">
              <a:rPr lang="en-US" smtClean="0"/>
              <a:pPr/>
              <a:t>‹#›</a:t>
            </a:fld>
            <a:endParaRPr lang="en-US" dirty="0"/>
          </a:p>
        </p:txBody>
      </p:sp>
      <p:sp>
        <p:nvSpPr>
          <p:cNvPr id="5" name="Title Placeholder 3"/>
          <p:cNvSpPr>
            <a:spLocks noGrp="1"/>
          </p:cNvSpPr>
          <p:nvPr>
            <p:ph type="title"/>
          </p:nvPr>
        </p:nvSpPr>
        <p:spPr>
          <a:xfrm>
            <a:off x="609600" y="-228600"/>
            <a:ext cx="78867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981267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17111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325563"/>
          </a:xfrm>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80363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dirty="0"/>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dirty="0"/>
          </a:p>
        </p:txBody>
      </p:sp>
    </p:spTree>
    <p:extLst>
      <p:ext uri="{BB962C8B-B14F-4D97-AF65-F5344CB8AC3E}">
        <p14:creationId xmlns:p14="http://schemas.microsoft.com/office/powerpoint/2010/main" val="41537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dirty="0"/>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dirty="0"/>
          </a:p>
        </p:txBody>
      </p:sp>
    </p:spTree>
    <p:extLst>
      <p:ext uri="{BB962C8B-B14F-4D97-AF65-F5344CB8AC3E}">
        <p14:creationId xmlns:p14="http://schemas.microsoft.com/office/powerpoint/2010/main" val="1810728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Custom Layou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74367" y="6583713"/>
            <a:ext cx="2895600" cy="274287"/>
          </a:xfrm>
          <a:prstGeom prst="rect">
            <a:avLst/>
          </a:prstGeom>
        </p:spPr>
        <p:txBody>
          <a:bodyPr/>
          <a:lstStyle/>
          <a:p>
            <a:endParaRPr lang="en-US" dirty="0"/>
          </a:p>
        </p:txBody>
      </p:sp>
      <p:sp>
        <p:nvSpPr>
          <p:cNvPr id="4" name="Slide Number Placeholder 3"/>
          <p:cNvSpPr>
            <a:spLocks noGrp="1"/>
          </p:cNvSpPr>
          <p:nvPr>
            <p:ph type="sldNum" sz="quarter" idx="11"/>
          </p:nvPr>
        </p:nvSpPr>
        <p:spPr>
          <a:xfrm>
            <a:off x="7040853" y="6583713"/>
            <a:ext cx="1905000" cy="274287"/>
          </a:xfrm>
          <a:prstGeom prst="rect">
            <a:avLst/>
          </a:prstGeom>
        </p:spPr>
        <p:txBody>
          <a:bodyPr/>
          <a:lstStyle/>
          <a:p>
            <a:fld id="{E10A3A28-1432-4FDB-9569-E197E51B001D}" type="slidenum">
              <a:rPr lang="en-US" smtClean="0"/>
              <a:pPr/>
              <a:t>‹#›</a:t>
            </a:fld>
            <a:endParaRPr lang="en-US" dirty="0"/>
          </a:p>
        </p:txBody>
      </p:sp>
    </p:spTree>
    <p:extLst>
      <p:ext uri="{BB962C8B-B14F-4D97-AF65-F5344CB8AC3E}">
        <p14:creationId xmlns:p14="http://schemas.microsoft.com/office/powerpoint/2010/main" val="931457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4495800" y="6583713"/>
            <a:ext cx="1905000" cy="274287"/>
          </a:xfrm>
          <a:prstGeom prst="rect">
            <a:avLst/>
          </a:prstGeom>
        </p:spPr>
        <p:txBody>
          <a:bodyPr/>
          <a:lstStyle>
            <a:lvl1pPr>
              <a:defRPr/>
            </a:lvl1pPr>
          </a:lstStyle>
          <a:p>
            <a:fld id="{D800FC57-747A-4054-A3DF-63D163080A4A}" type="slidenum">
              <a:rPr lang="en-US"/>
              <a:pPr/>
              <a:t>‹#›</a:t>
            </a:fld>
            <a:endParaRPr lang="en-US" dirty="0"/>
          </a:p>
        </p:txBody>
      </p:sp>
    </p:spTree>
    <p:extLst>
      <p:ext uri="{BB962C8B-B14F-4D97-AF65-F5344CB8AC3E}">
        <p14:creationId xmlns:p14="http://schemas.microsoft.com/office/powerpoint/2010/main" val="71785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normal">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49314" y="6378786"/>
            <a:ext cx="8131087" cy="373381"/>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914400" rtl="0" eaLnBrk="0" fontAlgn="base" latinLnBrk="0" hangingPunct="0">
              <a:lnSpc>
                <a:spcPct val="100000"/>
              </a:lnSpc>
              <a:spcBef>
                <a:spcPts val="0"/>
              </a:spcBef>
              <a:spcAft>
                <a:spcPct val="0"/>
              </a:spcAft>
              <a:buClr>
                <a:srgbClr val="B50D0D"/>
              </a:buClr>
              <a:buSzPct val="100000"/>
              <a:buFont typeface="Wingdings" pitchFamily="-1" charset="2"/>
              <a:buNone/>
              <a:tabLst/>
              <a:defRPr sz="1200" baseline="0">
                <a:solidFill>
                  <a:srgbClr val="000000"/>
                </a:solidFill>
                <a:latin typeface="Calibri"/>
                <a:cs typeface="Calibri"/>
              </a:defRPr>
            </a:lvl1pPr>
            <a:lvl2pPr marL="749300" indent="-406400">
              <a:spcBef>
                <a:spcPts val="0"/>
              </a:spcBef>
              <a:buClr>
                <a:srgbClr val="B50D0D"/>
              </a:buClr>
              <a:buFont typeface="Lucida Grande"/>
              <a:buNone/>
              <a:defRPr sz="1000">
                <a:latin typeface="Georgia"/>
                <a:cs typeface="Georgia"/>
              </a:defRPr>
            </a:lvl2pPr>
            <a:lvl3pPr marL="800100" indent="342900">
              <a:spcBef>
                <a:spcPts val="0"/>
              </a:spcBef>
              <a:buClr>
                <a:srgbClr val="B50D0D"/>
              </a:buClr>
              <a:buNone/>
              <a:defRPr sz="1000" baseline="0">
                <a:latin typeface="Georgia"/>
                <a:cs typeface="Georgia"/>
              </a:defRPr>
            </a:lvl3pPr>
            <a:lvl4pPr>
              <a:buClr>
                <a:srgbClr val="B50D0D"/>
              </a:buClr>
              <a:defRPr sz="2800"/>
            </a:lvl4pPr>
            <a:lvl5pPr>
              <a:buClr>
                <a:srgbClr val="B50D0D"/>
              </a:buClr>
              <a:defRPr sz="2800"/>
            </a:lvl5pPr>
          </a:lstStyle>
          <a:p>
            <a:pPr lvl="0"/>
            <a:r>
              <a:rPr lang="en-US" dirty="0"/>
              <a:t>Click to add source information</a:t>
            </a:r>
          </a:p>
        </p:txBody>
      </p:sp>
      <p:sp>
        <p:nvSpPr>
          <p:cNvPr id="4" name="TextBox 3">
            <a:extLst>
              <a:ext uri="{FF2B5EF4-FFF2-40B4-BE49-F238E27FC236}">
                <a16:creationId xmlns:a16="http://schemas.microsoft.com/office/drawing/2014/main" id="{0570A45E-0DA6-CB49-A2DF-78B4B44E39A1}"/>
              </a:ext>
            </a:extLst>
          </p:cNvPr>
          <p:cNvSpPr txBox="1"/>
          <p:nvPr userDrawn="1"/>
        </p:nvSpPr>
        <p:spPr>
          <a:xfrm>
            <a:off x="8428383" y="6612835"/>
            <a:ext cx="184731" cy="58477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40649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normal">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a:t>
            </a:r>
          </a:p>
        </p:txBody>
      </p:sp>
      <p:sp>
        <p:nvSpPr>
          <p:cNvPr id="3" name="Content Placeholder 1"/>
          <p:cNvSpPr>
            <a:spLocks noGrp="1"/>
          </p:cNvSpPr>
          <p:nvPr>
            <p:ph idx="1" hasCustomPrompt="1"/>
          </p:nvPr>
        </p:nvSpPr>
        <p:spPr>
          <a:ln>
            <a:noFill/>
          </a:ln>
        </p:spPr>
        <p:txBody>
          <a:bodyPr/>
          <a:lstStyle>
            <a:lvl1pPr marL="288925" indent="-288925">
              <a:buFont typeface="Arial" panose="020B0604020202020204" pitchFamily="34" charset="0"/>
              <a:buChar char="►"/>
              <a:defRPr baseline="0"/>
            </a:lvl1pPr>
            <a:lvl2pPr marL="568325" indent="-284163">
              <a:buFont typeface="Arial" panose="020B0604020202020204" pitchFamily="34" charset="0"/>
              <a:buChar char="►"/>
              <a:defRPr/>
            </a:lvl2pPr>
            <a:lvl3pPr marL="808038" indent="-234950">
              <a:buFont typeface="Arial" panose="020B0604020202020204" pitchFamily="34" charset="0"/>
              <a:buChar char="●"/>
              <a:tabLst/>
              <a:defRPr/>
            </a:lvl3pPr>
            <a:lvl4pPr marL="1371600" indent="0">
              <a:buNone/>
              <a:defRPr/>
            </a:lvl4pPr>
            <a:lvl5pPr marL="1828800"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Slide Number Placeholder 9">
            <a:extLst>
              <a:ext uri="{FF2B5EF4-FFF2-40B4-BE49-F238E27FC236}">
                <a16:creationId xmlns:a16="http://schemas.microsoft.com/office/drawing/2014/main" id="{4F27EBB2-5F60-2F45-9CA5-5A786118B227}"/>
              </a:ext>
            </a:extLst>
          </p:cNvPr>
          <p:cNvSpPr>
            <a:spLocks noGrp="1"/>
          </p:cNvSpPr>
          <p:nvPr>
            <p:ph type="sldNum" sz="quarter" idx="10"/>
          </p:nvPr>
        </p:nvSpPr>
        <p:spPr>
          <a:xfrm>
            <a:off x="4343400" y="6553200"/>
            <a:ext cx="1905000" cy="304800"/>
          </a:xfrm>
        </p:spPr>
        <p:txBody>
          <a:bodyPr/>
          <a:lstStyle>
            <a:lvl1pPr>
              <a:defRPr/>
            </a:lvl1pPr>
          </a:lstStyle>
          <a:p>
            <a:fld id="{E704E725-6D43-4B36-A212-66E9EE3266A5}" type="slidenum">
              <a:rPr lang="en-US"/>
              <a:pPr/>
              <a:t>‹#›</a:t>
            </a:fld>
            <a:endParaRPr lang="en-US"/>
          </a:p>
        </p:txBody>
      </p:sp>
    </p:spTree>
    <p:extLst>
      <p:ext uri="{BB962C8B-B14F-4D97-AF65-F5344CB8AC3E}">
        <p14:creationId xmlns:p14="http://schemas.microsoft.com/office/powerpoint/2010/main" val="188718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43"/>
          <p:cNvSpPr>
            <a:spLocks noGrp="1" noChangeArrowheads="1"/>
          </p:cNvSpPr>
          <p:nvPr>
            <p:ph type="body" idx="1"/>
          </p:nvPr>
        </p:nvSpPr>
        <p:spPr bwMode="auto">
          <a:xfrm>
            <a:off x="457200" y="1676400"/>
            <a:ext cx="8229600" cy="426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Line 7"/>
          <p:cNvSpPr>
            <a:spLocks noChangeShapeType="1"/>
          </p:cNvSpPr>
          <p:nvPr userDrawn="1"/>
        </p:nvSpPr>
        <p:spPr bwMode="auto">
          <a:xfrm>
            <a:off x="0" y="838200"/>
            <a:ext cx="9144000" cy="0"/>
          </a:xfrm>
          <a:prstGeom prst="line">
            <a:avLst/>
          </a:prstGeom>
          <a:noFill/>
          <a:ln w="38100">
            <a:solidFill>
              <a:srgbClr val="092E78"/>
            </a:solidFill>
            <a:round/>
            <a:headEnd/>
            <a:tailEnd/>
          </a:ln>
        </p:spPr>
        <p:txBody>
          <a:bodyPr wrap="none" anchor="ctr"/>
          <a:lstStyle/>
          <a:p>
            <a:pPr>
              <a:defRPr/>
            </a:pPr>
            <a:endParaRPr lang="en-US" dirty="0">
              <a:latin typeface="Cabin" panose="020B0803050202020004" pitchFamily="34" charset="0"/>
              <a:ea typeface="ＭＳ Ｐゴシック" charset="0"/>
              <a:cs typeface="ＭＳ Ｐゴシック" charset="0"/>
            </a:endParaRPr>
          </a:p>
        </p:txBody>
      </p:sp>
      <p:sp>
        <p:nvSpPr>
          <p:cNvPr id="11" name="Slide Number Placeholder 9"/>
          <p:cNvSpPr txBox="1">
            <a:spLocks/>
          </p:cNvSpPr>
          <p:nvPr userDrawn="1"/>
        </p:nvSpPr>
        <p:spPr>
          <a:xfrm>
            <a:off x="6019800" y="6477000"/>
            <a:ext cx="3124200" cy="365125"/>
          </a:xfrm>
          <a:prstGeom prst="rect">
            <a:avLst/>
          </a:prstGeom>
        </p:spPr>
        <p:txBody>
          <a:bodyPr anchor="ctr"/>
          <a:lstStyle>
            <a:lvl1pPr algn="r">
              <a:defRPr sz="1200">
                <a:solidFill>
                  <a:schemeClr val="tx1"/>
                </a:solidFill>
                <a:latin typeface="NewsGoth BT" pitchFamily="34" charset="0"/>
              </a:defRPr>
            </a:lvl1pPr>
          </a:lstStyle>
          <a:p>
            <a:pPr>
              <a:defRPr/>
            </a:pPr>
            <a:r>
              <a:rPr lang="en-US" sz="1200" b="1" dirty="0">
                <a:solidFill>
                  <a:schemeClr val="accent4">
                    <a:alpha val="33000"/>
                  </a:schemeClr>
                </a:solidFill>
                <a:latin typeface="Cabin" panose="020B0803050202020004" pitchFamily="34" charset="0"/>
              </a:rPr>
              <a:t>BUSINESS ANALYTICS</a:t>
            </a:r>
          </a:p>
        </p:txBody>
      </p:sp>
      <p:pic>
        <p:nvPicPr>
          <p:cNvPr id="40967" name="Picture 2" descr="carey.small.horizontal.blue.png"/>
          <p:cNvPicPr>
            <a:picLocks noChangeAspect="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228600" y="6145439"/>
            <a:ext cx="2362200" cy="973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Placeholder 3"/>
          <p:cNvSpPr>
            <a:spLocks noGrp="1"/>
          </p:cNvSpPr>
          <p:nvPr>
            <p:ph type="title"/>
          </p:nvPr>
        </p:nvSpPr>
        <p:spPr>
          <a:xfrm>
            <a:off x="628650" y="-223838"/>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7" name="Slide Number Placeholder 3"/>
          <p:cNvSpPr>
            <a:spLocks noGrp="1"/>
          </p:cNvSpPr>
          <p:nvPr>
            <p:ph type="sldNum" sz="quarter" idx="4"/>
          </p:nvPr>
        </p:nvSpPr>
        <p:spPr>
          <a:xfrm>
            <a:off x="4343400" y="6515100"/>
            <a:ext cx="1905000" cy="304800"/>
          </a:xfrm>
          <a:prstGeom prst="rect">
            <a:avLst/>
          </a:prstGeom>
        </p:spPr>
        <p:txBody>
          <a:bodyPr/>
          <a:lstStyle>
            <a:lvl1pPr>
              <a:defRPr sz="1200" b="0" i="0">
                <a:latin typeface="Calibri" panose="020F0502020204030204" pitchFamily="34" charset="0"/>
                <a:cs typeface="Calibri" panose="020F0502020204030204" pitchFamily="34" charset="0"/>
              </a:defRPr>
            </a:lvl1pPr>
          </a:lstStyle>
          <a:p>
            <a:fld id="{E10A3A28-1432-4FDB-9569-E197E51B001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75" r:id="rId4"/>
    <p:sldLayoutId id="2147483976" r:id="rId5"/>
    <p:sldLayoutId id="2147483977" r:id="rId6"/>
    <p:sldLayoutId id="2147483978" r:id="rId7"/>
    <p:sldLayoutId id="2147483980" r:id="rId8"/>
    <p:sldLayoutId id="2147483987" r:id="rId9"/>
    <p:sldLayoutId id="2147483992" r:id="rId10"/>
  </p:sldLayoutIdLst>
  <p:hf hdr="0" dt="0"/>
  <p:txStyles>
    <p:titleStyle>
      <a:lvl1pPr algn="ctr" rtl="0" eaLnBrk="0" fontAlgn="base" hangingPunct="0">
        <a:spcBef>
          <a:spcPct val="0"/>
        </a:spcBef>
        <a:spcAft>
          <a:spcPct val="0"/>
        </a:spcAft>
        <a:defRPr sz="3200" b="1">
          <a:solidFill>
            <a:srgbClr val="092E78"/>
          </a:solidFill>
          <a:latin typeface="Calibri" panose="020F0502020204030204" pitchFamily="34" charset="0"/>
          <a:ea typeface="MS PGothic" pitchFamily="34" charset="-128"/>
          <a:cs typeface="Calibri" panose="020F05020202040302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p:titleStyle>
    <p:bodyStyle>
      <a:lvl1pPr marL="342900" indent="-342900" algn="l" rtl="0" eaLnBrk="0" fontAlgn="base" hangingPunct="0">
        <a:spcBef>
          <a:spcPct val="20000"/>
        </a:spcBef>
        <a:spcAft>
          <a:spcPct val="0"/>
        </a:spcAft>
        <a:buChar char="•"/>
        <a:defRPr sz="2800">
          <a:solidFill>
            <a:srgbClr val="002060"/>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customXml" Target="../ink/ink9.xml"/><Relationship Id="rId5" Type="http://schemas.openxmlformats.org/officeDocument/2006/relationships/image" Target="../media/image28.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customXml" Target="../ink/ink10.xml"/><Relationship Id="rId11" Type="http://schemas.openxmlformats.org/officeDocument/2006/relationships/image" Target="../media/image39.png"/><Relationship Id="rId5" Type="http://schemas.openxmlformats.org/officeDocument/2006/relationships/image" Target="../media/image36.jpeg"/><Relationship Id="rId10" Type="http://schemas.openxmlformats.org/officeDocument/2006/relationships/customXml" Target="../ink/ink12.xml"/><Relationship Id="rId4" Type="http://schemas.openxmlformats.org/officeDocument/2006/relationships/image" Target="../media/image35.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jpeg"/><Relationship Id="rId3" Type="http://schemas.openxmlformats.org/officeDocument/2006/relationships/image" Target="../media/image51.jpeg"/><Relationship Id="rId7" Type="http://schemas.openxmlformats.org/officeDocument/2006/relationships/image" Target="../media/image55.jpeg"/><Relationship Id="rId12"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9.png"/><Relationship Id="rId12" Type="http://schemas.openxmlformats.org/officeDocument/2006/relationships/customXml" Target="../ink/ink7.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ustomXml" Target="../ink/ink4.xml"/><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10.png"/><Relationship Id="rId14" Type="http://schemas.openxmlformats.org/officeDocument/2006/relationships/customXml" Target="../ink/ink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bwMode="auto">
          <a:xfrm>
            <a:off x="2514600" y="2819400"/>
            <a:ext cx="64008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r>
              <a:rPr lang="en-US" sz="2800" kern="0" dirty="0">
                <a:latin typeface="Calibri" panose="020F0502020204030204" pitchFamily="34" charset="0"/>
                <a:ea typeface="ＭＳ Ｐゴシック" panose="020B0600070205080204" pitchFamily="34" charset="-128"/>
                <a:cs typeface="Calibri" panose="020F0502020204030204" pitchFamily="34" charset="0"/>
              </a:rPr>
              <a:t>Business analytics</a:t>
            </a:r>
          </a:p>
          <a:p>
            <a:r>
              <a:rPr lang="en-US" sz="2800" kern="0" dirty="0">
                <a:latin typeface="Calibri" panose="020F0502020204030204" pitchFamily="34" charset="0"/>
                <a:ea typeface="ＭＳ Ｐゴシック" panose="020B0600070205080204" pitchFamily="34" charset="-128"/>
                <a:cs typeface="Calibri" panose="020F0502020204030204" pitchFamily="34" charset="0"/>
              </a:rPr>
              <a:t>Session 3</a:t>
            </a:r>
          </a:p>
        </p:txBody>
      </p:sp>
    </p:spTree>
    <p:extLst>
      <p:ext uri="{BB962C8B-B14F-4D97-AF65-F5344CB8AC3E}">
        <p14:creationId xmlns:p14="http://schemas.microsoft.com/office/powerpoint/2010/main" val="682670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75D0CBA-0B49-044F-B9CD-688A3DEF2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202" y="979825"/>
            <a:ext cx="3362325"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ed Rectangular Callout 7">
            <a:extLst>
              <a:ext uri="{FF2B5EF4-FFF2-40B4-BE49-F238E27FC236}">
                <a16:creationId xmlns:a16="http://schemas.microsoft.com/office/drawing/2014/main" id="{084C3553-FBE6-6046-8844-B578D7B1093D}"/>
              </a:ext>
            </a:extLst>
          </p:cNvPr>
          <p:cNvSpPr/>
          <p:nvPr/>
        </p:nvSpPr>
        <p:spPr bwMode="auto">
          <a:xfrm>
            <a:off x="606943" y="3415553"/>
            <a:ext cx="4190975" cy="1073931"/>
          </a:xfrm>
          <a:prstGeom prst="wedgeRoundRectCallout">
            <a:avLst>
              <a:gd name="adj1" fmla="val 67862"/>
              <a:gd name="adj2" fmla="val 985"/>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b="1" dirty="0">
                <a:solidFill>
                  <a:schemeClr val="dk1"/>
                </a:solidFill>
                <a:effectLst>
                  <a:outerShdw blurRad="38100" dist="38100" dir="2700000" algn="tl">
                    <a:srgbClr val="FFFFFF"/>
                  </a:outerShdw>
                </a:effectLst>
                <a:latin typeface="Calibri" panose="020F0502020204030204" pitchFamily="34" charset="0"/>
                <a:cs typeface="Calibri" panose="020F0502020204030204" pitchFamily="34" charset="0"/>
              </a:rPr>
              <a:t>We can terminate the program earlier and accept the best result obtained thus far. This may  or may not be optimal.</a:t>
            </a:r>
          </a:p>
        </p:txBody>
      </p:sp>
      <p:sp>
        <p:nvSpPr>
          <p:cNvPr id="12" name="TextBox 11">
            <a:extLst>
              <a:ext uri="{FF2B5EF4-FFF2-40B4-BE49-F238E27FC236}">
                <a16:creationId xmlns:a16="http://schemas.microsoft.com/office/drawing/2014/main" id="{271C6342-CD60-AE46-9355-7F7638ED0002}"/>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ILP with solver</a:t>
            </a:r>
          </a:p>
        </p:txBody>
      </p:sp>
    </p:spTree>
    <p:extLst>
      <p:ext uri="{BB962C8B-B14F-4D97-AF65-F5344CB8AC3E}">
        <p14:creationId xmlns:p14="http://schemas.microsoft.com/office/powerpoint/2010/main" val="318471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nvGraphicFramePr>
        <p:xfrm>
          <a:off x="3276600" y="1280188"/>
          <a:ext cx="4876800" cy="466341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1332196307"/>
                    </a:ext>
                  </a:extLst>
                </a:gridCol>
              </a:tblGrid>
              <a:tr h="794900">
                <a:tc>
                  <a:txBody>
                    <a:bodyPr/>
                    <a:lstStyle/>
                    <a:p>
                      <a:pPr marL="0" algn="l" defTabSz="914400" rtl="0" eaLnBrk="1" latinLnBrk="0" hangingPunct="1"/>
                      <a:r>
                        <a:rPr lang="en-US" sz="24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APPLICATION</a:t>
                      </a:r>
                    </a:p>
                  </a:txBody>
                  <a:tcPr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defTabSz="914400" rtl="0" eaLnBrk="1" latinLnBrk="0" hangingPunct="1"/>
                      <a:r>
                        <a:rPr lang="en-US" sz="24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COMPANY</a:t>
                      </a:r>
                    </a:p>
                  </a:txBody>
                  <a:tcPr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4752">
                <a:tc>
                  <a:txBody>
                    <a:bodyPr/>
                    <a:lstStyle/>
                    <a:p>
                      <a:pPr marL="0" marR="0" indent="0" algn="l" eaLnBrk="0" fontAlgn="base" hangingPunct="0">
                        <a:lnSpc>
                          <a:spcPct val="100000"/>
                        </a:lnSpc>
                        <a:spcBef>
                          <a:spcPts val="0"/>
                        </a:spcBef>
                        <a:spcAft>
                          <a:spcPts val="0"/>
                        </a:spcAft>
                      </a:pPr>
                      <a: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Portfolio selection/</a:t>
                      </a:r>
                      <a:b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br>
                      <a: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project selection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914400" y="1280188"/>
          <a:ext cx="2362200" cy="4663412"/>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tblGrid>
              <a:tr h="794900">
                <a:tc>
                  <a:txBody>
                    <a:bodyPr/>
                    <a:lstStyle/>
                    <a:p>
                      <a:pPr marL="0" algn="l" defTabSz="914400" rtl="0" eaLnBrk="1" latinLnBrk="0" hangingPunct="1"/>
                      <a:r>
                        <a:rPr lang="en-US" sz="24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MODEL</a:t>
                      </a:r>
                    </a:p>
                  </a:txBody>
                  <a:tcPr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Facility Location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4752">
                <a:tc>
                  <a:txBody>
                    <a:bodyPr/>
                    <a:lstStyle/>
                    <a:p>
                      <a:pPr marL="0" marR="0" algn="l" defTabSz="914400" rtl="0" eaLnBrk="1" fontAlgn="base" latinLnBrk="0" hangingPunct="1">
                        <a:lnSpc>
                          <a:spcPct val="115000"/>
                        </a:lnSpc>
                        <a:spcBef>
                          <a:spcPts val="0"/>
                        </a:spcBef>
                        <a:spcAft>
                          <a:spcPts val="0"/>
                        </a:spcAft>
                      </a:pPr>
                      <a: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Knapsack  </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Machine Scheduling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Set Covering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Shortest</a:t>
                      </a:r>
                      <a:r>
                        <a:rPr lang="en-US" sz="20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Path</a:t>
                      </a: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Traveling Salesman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TextBox 8"/>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mn-lt"/>
                <a:ea typeface="Cabin" charset="0"/>
                <a:cs typeface="Cabin" charset="0"/>
              </a:rPr>
              <a:t>ILP MODELS &amp; APPLICATIONS</a:t>
            </a:r>
          </a:p>
        </p:txBody>
      </p:sp>
      <p:sp>
        <p:nvSpPr>
          <p:cNvPr id="3" name="Slide Number Placeholder 2"/>
          <p:cNvSpPr>
            <a:spLocks noGrp="1"/>
          </p:cNvSpPr>
          <p:nvPr>
            <p:ph type="sldNum" sz="quarter" idx="11"/>
          </p:nvPr>
        </p:nvSpPr>
        <p:spPr>
          <a:xfrm>
            <a:off x="3962400" y="6583712"/>
            <a:ext cx="1905000" cy="274287"/>
          </a:xfrm>
        </p:spPr>
        <p:txBody>
          <a:bodyPr/>
          <a:lstStyle/>
          <a:p>
            <a:fld id="{D800FC57-747A-4054-A3DF-63D163080A4A}" type="slidenum">
              <a:rPr lang="en-US" smtClean="0"/>
              <a:pPr/>
              <a:t>11</a:t>
            </a:fld>
            <a:endParaRPr lang="en-US" dirty="0"/>
          </a:p>
        </p:txBody>
      </p:sp>
      <p:pic>
        <p:nvPicPr>
          <p:cNvPr id="1032" name="Picture 8" descr="Chase Bank Chase Bank - Chase Bank Clipart (1000x1200), Png Download">
            <a:extLst>
              <a:ext uri="{FF2B5EF4-FFF2-40B4-BE49-F238E27FC236}">
                <a16:creationId xmlns:a16="http://schemas.microsoft.com/office/drawing/2014/main" id="{6207290C-507F-3E4B-9863-3D16F03401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2743200"/>
            <a:ext cx="508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ealthfront Investment Promotion ($15,000 Managed Free)">
            <a:extLst>
              <a:ext uri="{FF2B5EF4-FFF2-40B4-BE49-F238E27FC236}">
                <a16:creationId xmlns:a16="http://schemas.microsoft.com/office/drawing/2014/main" id="{01D8200A-21C7-3448-94C3-DEF80F941C9E}"/>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3545" y="2812256"/>
            <a:ext cx="1371600" cy="47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06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8600" y="1404372"/>
            <a:ext cx="8595266" cy="3785652"/>
          </a:xfrm>
          <a:prstGeom prst="rect">
            <a:avLst/>
          </a:prstGeom>
          <a:noFill/>
        </p:spPr>
        <p:txBody>
          <a:bodyPr wrap="square" rtlCol="0">
            <a:spAutoFit/>
          </a:bodyPr>
          <a:lstStyle/>
          <a:p>
            <a: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t>You want to fill a bag (“knapsack”) with different items to maximize value of the goods you are carrying. </a:t>
            </a:r>
          </a:p>
          <a:p>
            <a:endParaRPr lang="en-US" sz="2400" dirty="0">
              <a:effectLst>
                <a:outerShdw blurRad="38100" dist="38100" dir="2700000" algn="tl">
                  <a:srgbClr val="FFFFFF"/>
                </a:outerShdw>
              </a:effectLst>
              <a:latin typeface="Calibri" panose="020F0502020204030204" pitchFamily="34" charset="0"/>
              <a:cs typeface="Calibri" panose="020F0502020204030204" pitchFamily="34" charset="0"/>
            </a:endParaRPr>
          </a:p>
          <a:p>
            <a:endParaRPr lang="en-US" sz="2400" dirty="0">
              <a:effectLst>
                <a:outerShdw blurRad="38100" dist="38100" dir="2700000" algn="tl">
                  <a:srgbClr val="FFFFFF"/>
                </a:outerShdw>
              </a:effectLst>
              <a:latin typeface="Calibri" panose="020F0502020204030204" pitchFamily="34" charset="0"/>
              <a:cs typeface="Calibri" panose="020F0502020204030204" pitchFamily="34" charset="0"/>
            </a:endParaRPr>
          </a:p>
          <a:p>
            <a:endParaRPr lang="en-US" sz="2400" dirty="0">
              <a:effectLst>
                <a:outerShdw blurRad="38100" dist="38100" dir="2700000" algn="tl">
                  <a:srgbClr val="FFFFFF"/>
                </a:outerShdw>
              </a:effectLst>
              <a:latin typeface="Calibri" panose="020F0502020204030204" pitchFamily="34" charset="0"/>
              <a:cs typeface="Calibri" panose="020F0502020204030204" pitchFamily="34" charset="0"/>
            </a:endParaRPr>
          </a:p>
          <a:p>
            <a:endParaRPr lang="en-US" sz="2400" dirty="0">
              <a:effectLst>
                <a:outerShdw blurRad="38100" dist="38100" dir="2700000" algn="tl">
                  <a:srgbClr val="FFFFFF"/>
                </a:outerShdw>
              </a:effectLst>
              <a:latin typeface="Calibri" panose="020F0502020204030204" pitchFamily="34" charset="0"/>
              <a:cs typeface="Calibri" panose="020F0502020204030204" pitchFamily="34" charset="0"/>
            </a:endParaRPr>
          </a:p>
          <a:p>
            <a: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t>There are n types of </a:t>
            </a:r>
            <a:b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br>
            <a: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t>items you can put in </a:t>
            </a:r>
            <a:b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br>
            <a: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t>your “knapsack” and </a:t>
            </a:r>
            <a:b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br>
            <a:r>
              <a:rPr lang="en-US" sz="2400" dirty="0">
                <a:effectLst>
                  <a:outerShdw blurRad="38100" dist="38100" dir="2700000" algn="tl">
                    <a:srgbClr val="FFFFFF"/>
                  </a:outerShdw>
                </a:effectLst>
                <a:latin typeface="Calibri" panose="020F0502020204030204" pitchFamily="34" charset="0"/>
                <a:cs typeface="Calibri" panose="020F0502020204030204" pitchFamily="34" charset="0"/>
              </a:rPr>
              <a:t>there is a weight limit. </a:t>
            </a:r>
          </a:p>
        </p:txBody>
      </p:sp>
      <p:sp>
        <p:nvSpPr>
          <p:cNvPr id="14" name="TextBox 13"/>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ea typeface="Cabin" charset="0"/>
                <a:cs typeface="Cabin" charset="0"/>
              </a:rPr>
              <a:t>Knapsack problem</a:t>
            </a:r>
          </a:p>
        </p:txBody>
      </p:sp>
      <p:sp>
        <p:nvSpPr>
          <p:cNvPr id="4" name="Slide Number Placeholder 3"/>
          <p:cNvSpPr>
            <a:spLocks noGrp="1"/>
          </p:cNvSpPr>
          <p:nvPr>
            <p:ph type="sldNum" sz="quarter" idx="11"/>
          </p:nvPr>
        </p:nvSpPr>
        <p:spPr>
          <a:xfrm>
            <a:off x="4267200" y="6583713"/>
            <a:ext cx="1905000" cy="274287"/>
          </a:xfrm>
        </p:spPr>
        <p:txBody>
          <a:bodyPr/>
          <a:lstStyle/>
          <a:p>
            <a:fld id="{D800FC57-747A-4054-A3DF-63D163080A4A}" type="slidenum">
              <a:rPr lang="en-US" smtClean="0"/>
              <a:pPr/>
              <a:t>12</a:t>
            </a:fld>
            <a:endParaRPr lang="en-US" dirty="0"/>
          </a:p>
        </p:txBody>
      </p:sp>
      <p:pic>
        <p:nvPicPr>
          <p:cNvPr id="2" name="Picture 1">
            <a:extLst>
              <a:ext uri="{FF2B5EF4-FFF2-40B4-BE49-F238E27FC236}">
                <a16:creationId xmlns:a16="http://schemas.microsoft.com/office/drawing/2014/main" id="{3391C426-D7F5-7140-BC64-FAAF9B896D26}"/>
              </a:ext>
            </a:extLst>
          </p:cNvPr>
          <p:cNvPicPr>
            <a:picLocks noChangeAspect="1"/>
          </p:cNvPicPr>
          <p:nvPr/>
        </p:nvPicPr>
        <p:blipFill>
          <a:blip r:embed="rId2"/>
          <a:stretch>
            <a:fillRect/>
          </a:stretch>
        </p:blipFill>
        <p:spPr>
          <a:xfrm>
            <a:off x="3747879" y="2743200"/>
            <a:ext cx="4848642" cy="3232428"/>
          </a:xfrm>
          <a:prstGeom prst="rect">
            <a:avLst/>
          </a:prstGeom>
        </p:spPr>
      </p:pic>
    </p:spTree>
    <p:extLst>
      <p:ext uri="{BB962C8B-B14F-4D97-AF65-F5344CB8AC3E}">
        <p14:creationId xmlns:p14="http://schemas.microsoft.com/office/powerpoint/2010/main" val="92300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Knapsack Problem</a:t>
            </a:r>
          </a:p>
        </p:txBody>
      </p:sp>
      <p:graphicFrame>
        <p:nvGraphicFramePr>
          <p:cNvPr id="5" name="Table 4"/>
          <p:cNvGraphicFramePr>
            <a:graphicFrameLocks noGrp="1"/>
          </p:cNvGraphicFramePr>
          <p:nvPr>
            <p:extLst>
              <p:ext uri="{D42A27DB-BD31-4B8C-83A1-F6EECF244321}">
                <p14:modId xmlns:p14="http://schemas.microsoft.com/office/powerpoint/2010/main" val="4032024923"/>
              </p:ext>
            </p:extLst>
          </p:nvPr>
        </p:nvGraphicFramePr>
        <p:xfrm>
          <a:off x="1730668" y="1600200"/>
          <a:ext cx="5965532" cy="1188720"/>
        </p:xfrm>
        <a:graphic>
          <a:graphicData uri="http://schemas.openxmlformats.org/drawingml/2006/table">
            <a:tbl>
              <a:tblPr firstRow="1" bandRow="1">
                <a:tableStyleId>{5C22544A-7EE6-4342-B048-85BDC9FD1C3A}</a:tableStyleId>
              </a:tblPr>
              <a:tblGrid>
                <a:gridCol w="2784984">
                  <a:extLst>
                    <a:ext uri="{9D8B030D-6E8A-4147-A177-3AD203B41FA5}">
                      <a16:colId xmlns:a16="http://schemas.microsoft.com/office/drawing/2014/main" val="1905278553"/>
                    </a:ext>
                  </a:extLst>
                </a:gridCol>
                <a:gridCol w="598778">
                  <a:extLst>
                    <a:ext uri="{9D8B030D-6E8A-4147-A177-3AD203B41FA5}">
                      <a16:colId xmlns:a16="http://schemas.microsoft.com/office/drawing/2014/main" val="414987286"/>
                    </a:ext>
                  </a:extLst>
                </a:gridCol>
                <a:gridCol w="670490">
                  <a:extLst>
                    <a:ext uri="{9D8B030D-6E8A-4147-A177-3AD203B41FA5}">
                      <a16:colId xmlns:a16="http://schemas.microsoft.com/office/drawing/2014/main" val="2373218102"/>
                    </a:ext>
                  </a:extLst>
                </a:gridCol>
                <a:gridCol w="616542">
                  <a:extLst>
                    <a:ext uri="{9D8B030D-6E8A-4147-A177-3AD203B41FA5}">
                      <a16:colId xmlns:a16="http://schemas.microsoft.com/office/drawing/2014/main" val="3201230548"/>
                    </a:ext>
                  </a:extLst>
                </a:gridCol>
                <a:gridCol w="662783">
                  <a:extLst>
                    <a:ext uri="{9D8B030D-6E8A-4147-A177-3AD203B41FA5}">
                      <a16:colId xmlns:a16="http://schemas.microsoft.com/office/drawing/2014/main" val="185883041"/>
                    </a:ext>
                  </a:extLst>
                </a:gridCol>
                <a:gridCol w="631955">
                  <a:extLst>
                    <a:ext uri="{9D8B030D-6E8A-4147-A177-3AD203B41FA5}">
                      <a16:colId xmlns:a16="http://schemas.microsoft.com/office/drawing/2014/main" val="4020558322"/>
                    </a:ext>
                  </a:extLst>
                </a:gridCol>
              </a:tblGrid>
              <a:tr h="370840">
                <a:tc>
                  <a:txBody>
                    <a:bodyPr/>
                    <a:lstStyle/>
                    <a:p>
                      <a:r>
                        <a:rPr lang="en-US" sz="2000">
                          <a:solidFill>
                            <a:schemeClr val="tx1"/>
                          </a:solidFill>
                          <a:latin typeface="Calibri" panose="020F0502020204030204" pitchFamily="34" charset="0"/>
                          <a:cs typeface="Calibri" panose="020F0502020204030204" pitchFamily="34" charset="0"/>
                        </a:rPr>
                        <a:t>Project</a:t>
                      </a:r>
                      <a:endParaRPr lang="en-US" sz="20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solidFill>
                            <a:schemeClr val="tx1"/>
                          </a:solidFill>
                          <a:latin typeface="Calibri" panose="020F0502020204030204" pitchFamily="34" charset="0"/>
                          <a:cs typeface="Calibri" panose="020F050202020403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solidFill>
                            <a:schemeClr val="tx1"/>
                          </a:solidFill>
                          <a:latin typeface="Calibri" panose="020F0502020204030204" pitchFamily="34" charset="0"/>
                          <a:cs typeface="Calibri" panose="020F050202020403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solidFill>
                            <a:schemeClr val="tx1"/>
                          </a:solidFill>
                          <a:latin typeface="Calibri" panose="020F0502020204030204" pitchFamily="34" charset="0"/>
                          <a:cs typeface="Calibri" panose="020F050202020403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solidFill>
                            <a:schemeClr val="tx1"/>
                          </a:solidFill>
                          <a:latin typeface="Calibri" panose="020F0502020204030204" pitchFamily="34" charset="0"/>
                          <a:cs typeface="Calibri" panose="020F050202020403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dirty="0">
                          <a:solidFill>
                            <a:schemeClr val="tx1"/>
                          </a:solidFill>
                          <a:latin typeface="Calibri" panose="020F0502020204030204" pitchFamily="34" charset="0"/>
                          <a:cs typeface="Calibri" panose="020F050202020403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84009409"/>
                  </a:ext>
                </a:extLst>
              </a:tr>
              <a:tr h="370840">
                <a:tc>
                  <a:txBody>
                    <a:bodyPr/>
                    <a:lstStyle/>
                    <a:p>
                      <a:r>
                        <a:rPr lang="en-US" sz="2000" dirty="0">
                          <a:latin typeface="Calibri" panose="020F0502020204030204" pitchFamily="34" charset="0"/>
                          <a:cs typeface="Calibri" panose="020F0502020204030204" pitchFamily="34" charset="0"/>
                        </a:rPr>
                        <a:t>Net Present</a:t>
                      </a:r>
                      <a:r>
                        <a:rPr lang="en-US" sz="2000" baseline="0" dirty="0">
                          <a:latin typeface="Calibri" panose="020F0502020204030204" pitchFamily="34" charset="0"/>
                          <a:cs typeface="Calibri" panose="020F0502020204030204" pitchFamily="34" charset="0"/>
                        </a:rPr>
                        <a:t> Value (NPV)</a:t>
                      </a:r>
                      <a:endParaRPr lang="en-US"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4194402"/>
                  </a:ext>
                </a:extLst>
              </a:tr>
              <a:tr h="370840">
                <a:tc>
                  <a:txBody>
                    <a:bodyPr/>
                    <a:lstStyle/>
                    <a:p>
                      <a:r>
                        <a:rPr lang="en-US" sz="2000">
                          <a:latin typeface="Calibri" panose="020F0502020204030204" pitchFamily="34" charset="0"/>
                          <a:cs typeface="Calibri" panose="020F0502020204030204" pitchFamily="34" charset="0"/>
                        </a:rPr>
                        <a:t>Expenditure</a:t>
                      </a:r>
                      <a:endParaRPr lang="en-US"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latin typeface="Calibri" panose="020F0502020204030204" pitchFamily="34" charset="0"/>
                          <a:cs typeface="Calibri" panose="020F0502020204030204" pitchFamily="34" charset="0"/>
                        </a:rPr>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680974"/>
                  </a:ext>
                </a:extLst>
              </a:tr>
            </a:tbl>
          </a:graphicData>
        </a:graphic>
      </p:graphicFrame>
      <p:sp>
        <p:nvSpPr>
          <p:cNvPr id="7" name="TextBox 6"/>
          <p:cNvSpPr txBox="1"/>
          <p:nvPr/>
        </p:nvSpPr>
        <p:spPr>
          <a:xfrm>
            <a:off x="609600" y="3623608"/>
            <a:ext cx="4281555" cy="1938992"/>
          </a:xfrm>
          <a:prstGeom prst="rect">
            <a:avLst/>
          </a:prstGeom>
          <a:noFill/>
          <a:ln w="12700">
            <a:solidFill>
              <a:schemeClr val="tx1"/>
            </a:solidFill>
          </a:ln>
        </p:spPr>
        <p:txBody>
          <a:bodyPr wrap="square" rtlCol="0">
            <a:spAutoFit/>
          </a:bodyPr>
          <a:lstStyle/>
          <a:p>
            <a:r>
              <a:rPr lang="en-US" sz="2400" dirty="0">
                <a:latin typeface="Calibri" panose="020F0502020204030204" pitchFamily="34" charset="0"/>
                <a:cs typeface="Calibri" panose="020F0502020204030204" pitchFamily="34" charset="0"/>
              </a:rPr>
              <a:t>You have a budget of 176 million dollars. Which projects should we select to maximize NPV? </a:t>
            </a:r>
            <a:r>
              <a:rPr lang="en-US" sz="2400" b="1" dirty="0">
                <a:latin typeface="Calibri" panose="020F0502020204030204" pitchFamily="34" charset="0"/>
                <a:cs typeface="Calibri" panose="020F0502020204030204" pitchFamily="34" charset="0"/>
              </a:rPr>
              <a:t>Assume each project can only be chosen once.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3642360"/>
            <a:ext cx="2880360" cy="1920240"/>
          </a:xfrm>
          <a:prstGeom prst="rect">
            <a:avLst/>
          </a:prstGeom>
          <a:ln w="12700">
            <a:solidFill>
              <a:schemeClr val="tx1"/>
            </a:solidFill>
          </a:ln>
        </p:spPr>
      </p:pic>
    </p:spTree>
    <p:extLst>
      <p:ext uri="{BB962C8B-B14F-4D97-AF65-F5344CB8AC3E}">
        <p14:creationId xmlns:p14="http://schemas.microsoft.com/office/powerpoint/2010/main" val="2129994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Knapsack Problem: GAP</a:t>
            </a:r>
          </a:p>
        </p:txBody>
      </p:sp>
      <p:sp>
        <p:nvSpPr>
          <p:cNvPr id="29" name="Content Placeholder 2"/>
          <p:cNvSpPr>
            <a:spLocks noGrp="1"/>
          </p:cNvSpPr>
          <p:nvPr>
            <p:ph idx="1"/>
          </p:nvPr>
        </p:nvSpPr>
        <p:spPr>
          <a:xfrm>
            <a:off x="233331" y="1371600"/>
            <a:ext cx="8683646" cy="4629150"/>
          </a:xfrm>
        </p:spPr>
        <p:txBody>
          <a:bodyPr>
            <a:normAutofit lnSpcReduction="10000"/>
          </a:bodyPr>
          <a:lstStyle/>
          <a:p>
            <a:r>
              <a:rPr lang="en-US" sz="2200" dirty="0"/>
              <a:t>Define Model in Words</a:t>
            </a:r>
          </a:p>
          <a:p>
            <a:pPr lvl="1"/>
            <a:r>
              <a:rPr lang="en-US" sz="2200" b="1" dirty="0"/>
              <a:t>O:</a:t>
            </a:r>
            <a:r>
              <a:rPr lang="en-US" sz="2200" dirty="0"/>
              <a:t> Objective</a:t>
            </a:r>
            <a:endParaRPr lang="en-US" sz="2200" dirty="0">
              <a:solidFill>
                <a:srgbClr val="FF0000"/>
              </a:solidFill>
            </a:endParaRPr>
          </a:p>
          <a:p>
            <a:pPr lvl="1"/>
            <a:r>
              <a:rPr lang="en-US" sz="2200" b="1" dirty="0"/>
              <a:t>D:</a:t>
            </a:r>
            <a:r>
              <a:rPr lang="en-US" sz="2200" dirty="0"/>
              <a:t> Decision Variables</a:t>
            </a:r>
            <a:endParaRPr lang="en-US" sz="2200" dirty="0">
              <a:solidFill>
                <a:srgbClr val="FF0000"/>
              </a:solidFill>
            </a:endParaRPr>
          </a:p>
          <a:p>
            <a:pPr lvl="1"/>
            <a:r>
              <a:rPr lang="en-US" sz="2200" b="1" dirty="0"/>
              <a:t>C: </a:t>
            </a:r>
            <a:r>
              <a:rPr lang="en-US" sz="2200" dirty="0"/>
              <a:t>Constraints</a:t>
            </a:r>
            <a:endParaRPr lang="en-US" sz="2200" dirty="0">
              <a:solidFill>
                <a:srgbClr val="FF0000"/>
              </a:solidFill>
            </a:endParaRPr>
          </a:p>
          <a:p>
            <a:pPr marL="284162" lvl="1" indent="0">
              <a:buNone/>
            </a:pPr>
            <a:endParaRPr lang="en-US" sz="2200" b="1" dirty="0">
              <a:solidFill>
                <a:srgbClr val="FF0000"/>
              </a:solidFill>
            </a:endParaRPr>
          </a:p>
          <a:p>
            <a:r>
              <a:rPr lang="en-US" sz="2200" dirty="0"/>
              <a:t>Formulate Model Mathematically</a:t>
            </a:r>
          </a:p>
          <a:p>
            <a:pPr lvl="1"/>
            <a:r>
              <a:rPr lang="en-US" sz="2200" b="1" dirty="0"/>
              <a:t>D: </a:t>
            </a:r>
            <a:r>
              <a:rPr lang="en-US" sz="2200" dirty="0"/>
              <a:t>Define Decision Variables</a:t>
            </a:r>
            <a:r>
              <a:rPr lang="en-US" sz="2200" dirty="0">
                <a:solidFill>
                  <a:srgbClr val="FF0000"/>
                </a:solidFill>
              </a:rPr>
              <a:t> </a:t>
            </a:r>
          </a:p>
          <a:p>
            <a:pPr lvl="1"/>
            <a:r>
              <a:rPr lang="en-US" sz="2200" b="1" dirty="0"/>
              <a:t>O:</a:t>
            </a:r>
            <a:r>
              <a:rPr lang="en-US" sz="2200" dirty="0"/>
              <a:t> Define Objective Function in terms of Decision Variables</a:t>
            </a:r>
          </a:p>
          <a:p>
            <a:pPr marL="573088" lvl="2" indent="0">
              <a:buNone/>
            </a:pPr>
            <a:endParaRPr lang="en-US" sz="2200" dirty="0">
              <a:solidFill>
                <a:srgbClr val="FF0000"/>
              </a:solidFill>
            </a:endParaRPr>
          </a:p>
          <a:p>
            <a:pPr lvl="1"/>
            <a:r>
              <a:rPr lang="en-US" sz="2200" b="1" dirty="0"/>
              <a:t>C: </a:t>
            </a:r>
            <a:r>
              <a:rPr lang="en-US" sz="2200" dirty="0"/>
              <a:t>Define Constraints in terms of Decision Variables</a:t>
            </a:r>
          </a:p>
          <a:p>
            <a:pPr marL="573088" lvl="2" indent="0">
              <a:buNone/>
            </a:pPr>
            <a:endParaRPr lang="en-US" sz="2200" dirty="0">
              <a:solidFill>
                <a:srgbClr val="FF0000"/>
              </a:solidFill>
            </a:endParaRPr>
          </a:p>
          <a:p>
            <a:pPr marL="573088" lvl="2" indent="0">
              <a:buNone/>
            </a:pPr>
            <a:r>
              <a:rPr lang="en-US" sz="2200" dirty="0">
                <a:solidFill>
                  <a:schemeClr val="bg1"/>
                </a:solidFill>
              </a:rPr>
              <a:t>)</a:t>
            </a:r>
            <a:endParaRPr lang="en-US" sz="2600" dirty="0">
              <a:solidFill>
                <a:schemeClr val="bg1"/>
              </a:solidFill>
            </a:endParaRPr>
          </a:p>
          <a:p>
            <a:pPr lvl="1"/>
            <a:endParaRPr lang="en-US" sz="2600" dirty="0"/>
          </a:p>
        </p:txBody>
      </p:sp>
      <p:sp>
        <p:nvSpPr>
          <p:cNvPr id="4" name="TextBox 3"/>
          <p:cNvSpPr txBox="1"/>
          <p:nvPr/>
        </p:nvSpPr>
        <p:spPr>
          <a:xfrm>
            <a:off x="2351520" y="1676598"/>
            <a:ext cx="2220480" cy="461665"/>
          </a:xfrm>
          <a:prstGeom prst="rect">
            <a:avLst/>
          </a:prstGeom>
          <a:noFill/>
        </p:spPr>
        <p:txBody>
          <a:bodyPr wrap="none" rtlCol="0">
            <a:spAutoFit/>
          </a:bodyPr>
          <a:lstStyle/>
          <a:p>
            <a:r>
              <a:rPr lang="en-US" sz="2400" dirty="0">
                <a:solidFill>
                  <a:srgbClr val="C00000"/>
                </a:solidFill>
                <a:latin typeface="Calibri" panose="020F0502020204030204" pitchFamily="34" charset="0"/>
                <a:cs typeface="Calibri" panose="020F0502020204030204" pitchFamily="34" charset="0"/>
              </a:rPr>
              <a:t>(Maximize NPV)</a:t>
            </a:r>
          </a:p>
        </p:txBody>
      </p:sp>
      <p:sp>
        <p:nvSpPr>
          <p:cNvPr id="5" name="TextBox 4"/>
          <p:cNvSpPr txBox="1"/>
          <p:nvPr/>
        </p:nvSpPr>
        <p:spPr>
          <a:xfrm>
            <a:off x="3303659" y="2057795"/>
            <a:ext cx="3395545" cy="461665"/>
          </a:xfrm>
          <a:prstGeom prst="rect">
            <a:avLst/>
          </a:prstGeom>
          <a:noFill/>
        </p:spPr>
        <p:txBody>
          <a:bodyPr wrap="none" rtlCol="0">
            <a:spAutoFit/>
          </a:bodyPr>
          <a:lstStyle/>
          <a:p>
            <a:r>
              <a:rPr lang="en-US" sz="2400" dirty="0">
                <a:solidFill>
                  <a:srgbClr val="C00000"/>
                </a:solidFill>
                <a:latin typeface="Calibri" panose="020F0502020204030204" pitchFamily="34" charset="0"/>
                <a:cs typeface="Calibri" panose="020F0502020204030204" pitchFamily="34" charset="0"/>
              </a:rPr>
              <a:t>(Which projects to Select)</a:t>
            </a:r>
          </a:p>
        </p:txBody>
      </p:sp>
      <p:sp>
        <p:nvSpPr>
          <p:cNvPr id="6" name="TextBox 5"/>
          <p:cNvSpPr txBox="1"/>
          <p:nvPr/>
        </p:nvSpPr>
        <p:spPr>
          <a:xfrm>
            <a:off x="2590800" y="2414379"/>
            <a:ext cx="5289653" cy="830997"/>
          </a:xfrm>
          <a:prstGeom prst="rect">
            <a:avLst/>
          </a:prstGeom>
          <a:noFill/>
        </p:spPr>
        <p:txBody>
          <a:bodyPr wrap="none" rtlCol="0">
            <a:spAutoFit/>
          </a:bodyPr>
          <a:lstStyle/>
          <a:p>
            <a:r>
              <a:rPr lang="en-US" sz="2400" dirty="0">
                <a:solidFill>
                  <a:srgbClr val="C00000"/>
                </a:solidFill>
                <a:latin typeface="Calibri" panose="020F0502020204030204" pitchFamily="34" charset="0"/>
                <a:cs typeface="Calibri" panose="020F0502020204030204" pitchFamily="34" charset="0"/>
              </a:rPr>
              <a:t>(Each project can only be selected once,</a:t>
            </a:r>
          </a:p>
          <a:p>
            <a:r>
              <a:rPr lang="en-US" sz="2400" dirty="0">
                <a:solidFill>
                  <a:srgbClr val="C00000"/>
                </a:solidFill>
                <a:latin typeface="Calibri" panose="020F0502020204030204" pitchFamily="34" charset="0"/>
                <a:cs typeface="Calibri" panose="020F0502020204030204" pitchFamily="34" charset="0"/>
              </a:rPr>
              <a:t>Total expenditure cannot exceed budget)</a:t>
            </a:r>
          </a:p>
        </p:txBody>
      </p:sp>
      <p:sp>
        <p:nvSpPr>
          <p:cNvPr id="7" name="TextBox 6"/>
          <p:cNvSpPr txBox="1"/>
          <p:nvPr/>
        </p:nvSpPr>
        <p:spPr>
          <a:xfrm>
            <a:off x="4114800" y="3531194"/>
            <a:ext cx="5049652" cy="461665"/>
          </a:xfrm>
          <a:prstGeom prst="rect">
            <a:avLst/>
          </a:prstGeom>
          <a:noFill/>
        </p:spPr>
        <p:txBody>
          <a:bodyPr wrap="none" rtlCol="0">
            <a:spAutoFit/>
          </a:bodyPr>
          <a:lstStyle/>
          <a:p>
            <a:r>
              <a:rPr lang="en-US" sz="2400" dirty="0">
                <a:solidFill>
                  <a:srgbClr val="C00000"/>
                </a:solidFill>
                <a:latin typeface="Calibri" panose="020F0502020204030204" pitchFamily="34" charset="0"/>
                <a:cs typeface="Calibri" panose="020F0502020204030204" pitchFamily="34" charset="0"/>
              </a:rPr>
              <a:t>(P1, P2, P3, P4, P5 equals 1 if selected )</a:t>
            </a:r>
          </a:p>
        </p:txBody>
      </p:sp>
      <p:sp>
        <p:nvSpPr>
          <p:cNvPr id="8" name="TextBox 7"/>
          <p:cNvSpPr txBox="1"/>
          <p:nvPr/>
        </p:nvSpPr>
        <p:spPr>
          <a:xfrm>
            <a:off x="1081301" y="4297857"/>
            <a:ext cx="6981398" cy="461665"/>
          </a:xfrm>
          <a:prstGeom prst="rect">
            <a:avLst/>
          </a:prstGeom>
          <a:noFill/>
        </p:spPr>
        <p:txBody>
          <a:bodyPr wrap="none" rtlCol="0">
            <a:spAutoFit/>
          </a:bodyPr>
          <a:lstStyle/>
          <a:p>
            <a:r>
              <a:rPr lang="en-US" sz="2400" dirty="0">
                <a:solidFill>
                  <a:srgbClr val="C00000"/>
                </a:solidFill>
                <a:latin typeface="Calibri" panose="020F0502020204030204" pitchFamily="34" charset="0"/>
                <a:cs typeface="Calibri" panose="020F0502020204030204" pitchFamily="34" charset="0"/>
              </a:rPr>
              <a:t>($10 * P1 + $17 * P2 + $16 * P3 + $8 * P4 + $14 * P5)</a:t>
            </a:r>
          </a:p>
        </p:txBody>
      </p:sp>
      <p:sp>
        <p:nvSpPr>
          <p:cNvPr id="9" name="TextBox 8"/>
          <p:cNvSpPr txBox="1"/>
          <p:nvPr/>
        </p:nvSpPr>
        <p:spPr>
          <a:xfrm>
            <a:off x="784585" y="5029200"/>
            <a:ext cx="8081058" cy="830997"/>
          </a:xfrm>
          <a:prstGeom prst="rect">
            <a:avLst/>
          </a:prstGeom>
          <a:noFill/>
        </p:spPr>
        <p:txBody>
          <a:bodyPr wrap="none" rtlCol="0">
            <a:spAutoFit/>
          </a:bodyPr>
          <a:lstStyle/>
          <a:p>
            <a:r>
              <a:rPr lang="en-US" sz="2400" dirty="0">
                <a:solidFill>
                  <a:srgbClr val="C00000"/>
                </a:solidFill>
                <a:latin typeface="Calibri" panose="020F0502020204030204" pitchFamily="34" charset="0"/>
                <a:cs typeface="Calibri" panose="020F0502020204030204" pitchFamily="34" charset="0"/>
              </a:rPr>
              <a:t>(P1, P2, P3, P4, P5 are binary (must be 0 or 1))</a:t>
            </a:r>
          </a:p>
          <a:p>
            <a:r>
              <a:rPr lang="en-US" sz="2400" dirty="0">
                <a:solidFill>
                  <a:srgbClr val="C00000"/>
                </a:solidFill>
                <a:latin typeface="Calibri" panose="020F0502020204030204" pitchFamily="34" charset="0"/>
                <a:cs typeface="Calibri" panose="020F0502020204030204" pitchFamily="34" charset="0"/>
              </a:rPr>
              <a:t>($48 * P1 + $96 * P2 + $80 * P3 + $32 * P4 + $64 * P5 &lt;= $176)</a:t>
            </a:r>
          </a:p>
        </p:txBody>
      </p:sp>
    </p:spTree>
    <p:extLst>
      <p:ext uri="{BB962C8B-B14F-4D97-AF65-F5344CB8AC3E}">
        <p14:creationId xmlns:p14="http://schemas.microsoft.com/office/powerpoint/2010/main" val="81147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Under the Hood: Branch and Bound</a:t>
            </a:r>
          </a:p>
        </p:txBody>
      </p:sp>
      <p:pic>
        <p:nvPicPr>
          <p:cNvPr id="4098" name="Picture 2" descr="A diagram explains the main concept of branch-and-bound algorithm.">
            <a:extLst>
              <a:ext uri="{FF2B5EF4-FFF2-40B4-BE49-F238E27FC236}">
                <a16:creationId xmlns:a16="http://schemas.microsoft.com/office/drawing/2014/main" id="{EBDDE3AC-EDC0-BE49-9775-7F1EEF7B4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733800"/>
            <a:ext cx="3352799" cy="2020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9C9C2E-B2D2-2F4B-A5B8-C33AFD1F6FA1}"/>
              </a:ext>
            </a:extLst>
          </p:cNvPr>
          <p:cNvSpPr/>
          <p:nvPr/>
        </p:nvSpPr>
        <p:spPr>
          <a:xfrm>
            <a:off x="457200" y="1859101"/>
            <a:ext cx="4724400" cy="3785652"/>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When the Simplex LP or GRG Nonlinear Solving methods are used to solve </a:t>
            </a:r>
            <a:r>
              <a:rPr lang="en-US" sz="2000" b="1" dirty="0">
                <a:solidFill>
                  <a:srgbClr val="C00000"/>
                </a:solidFill>
                <a:latin typeface="Calibri" panose="020F0502020204030204" pitchFamily="34" charset="0"/>
                <a:cs typeface="Calibri" panose="020F0502020204030204" pitchFamily="34" charset="0"/>
              </a:rPr>
              <a:t>ILPs</a:t>
            </a:r>
            <a:r>
              <a:rPr lang="en-US" sz="2000" dirty="0">
                <a:latin typeface="Calibri" panose="020F0502020204030204" pitchFamily="34" charset="0"/>
                <a:cs typeface="Calibri" panose="020F0502020204030204" pitchFamily="34" charset="0"/>
              </a:rPr>
              <a:t>, Solver uses the </a:t>
            </a:r>
            <a:r>
              <a:rPr lang="en-US" sz="2000" b="1" dirty="0">
                <a:solidFill>
                  <a:srgbClr val="C00000"/>
                </a:solidFill>
                <a:latin typeface="Calibri" panose="020F0502020204030204" pitchFamily="34" charset="0"/>
                <a:cs typeface="Calibri" panose="020F0502020204030204" pitchFamily="34" charset="0"/>
              </a:rPr>
              <a:t>Branch &amp; Bound algorithm.</a:t>
            </a:r>
          </a:p>
          <a:p>
            <a:endParaRPr lang="en-US" sz="2000" dirty="0">
              <a:solidFill>
                <a:schemeClr val="tx1"/>
              </a:solidFill>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A branch &amp; Bound algorithm is a systematic enumeration of candidate solutions.</a:t>
            </a:r>
          </a:p>
          <a:p>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The algorithm starts with a “root” node of a tree and explores </a:t>
            </a:r>
            <a:r>
              <a:rPr lang="en-US" sz="2000" i="1" dirty="0">
                <a:solidFill>
                  <a:schemeClr val="tx1"/>
                </a:solidFill>
                <a:latin typeface="Calibri" panose="020F0502020204030204" pitchFamily="34" charset="0"/>
                <a:cs typeface="Calibri" panose="020F0502020204030204" pitchFamily="34" charset="0"/>
              </a:rPr>
              <a:t>branches</a:t>
            </a:r>
            <a:r>
              <a:rPr lang="en-US" sz="2000" dirty="0">
                <a:solidFill>
                  <a:schemeClr val="tx1"/>
                </a:solidFill>
                <a:latin typeface="Calibri" panose="020F0502020204030204" pitchFamily="34" charset="0"/>
                <a:cs typeface="Calibri" panose="020F0502020204030204" pitchFamily="34" charset="0"/>
              </a:rPr>
              <a:t> of this tree, which are subsets of the solution set.</a:t>
            </a:r>
          </a:p>
        </p:txBody>
      </p:sp>
      <p:pic>
        <p:nvPicPr>
          <p:cNvPr id="4100" name="Picture 4" descr="How to Add or Remove Passwords From Microsoft Excel Form">
            <a:extLst>
              <a:ext uri="{FF2B5EF4-FFF2-40B4-BE49-F238E27FC236}">
                <a16:creationId xmlns:a16="http://schemas.microsoft.com/office/drawing/2014/main" id="{E2C6B3A8-0809-AF4B-895B-9CD7B353E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339627"/>
            <a:ext cx="3442446" cy="193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365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Group 182"/>
          <p:cNvGrpSpPr/>
          <p:nvPr/>
        </p:nvGrpSpPr>
        <p:grpSpPr>
          <a:xfrm>
            <a:off x="335090" y="2127977"/>
            <a:ext cx="3901445" cy="3638962"/>
            <a:chOff x="335089" y="1270727"/>
            <a:chExt cx="3901445" cy="3638962"/>
          </a:xfrm>
        </p:grpSpPr>
        <p:cxnSp>
          <p:nvCxnSpPr>
            <p:cNvPr id="92" name="AutoShape 34"/>
            <p:cNvCxnSpPr>
              <a:cxnSpLocks noChangeShapeType="1"/>
            </p:cNvCxnSpPr>
            <p:nvPr/>
          </p:nvCxnSpPr>
          <p:spPr bwMode="auto">
            <a:xfrm>
              <a:off x="666483" y="3053946"/>
              <a:ext cx="3130076" cy="1536480"/>
            </a:xfrm>
            <a:prstGeom prst="straightConnector1">
              <a:avLst/>
            </a:prstGeom>
            <a:noFill/>
            <a:ln w="38100">
              <a:solidFill>
                <a:srgbClr val="0D0D0D"/>
              </a:solidFill>
              <a:round/>
              <a:headEnd/>
              <a:tailEnd/>
            </a:ln>
            <a:effectLst/>
          </p:spPr>
        </p:cxnSp>
        <p:cxnSp>
          <p:nvCxnSpPr>
            <p:cNvPr id="89" name="AutoShape 33"/>
            <p:cNvCxnSpPr>
              <a:cxnSpLocks noChangeShapeType="1"/>
            </p:cNvCxnSpPr>
            <p:nvPr/>
          </p:nvCxnSpPr>
          <p:spPr bwMode="auto">
            <a:xfrm>
              <a:off x="646526" y="2478118"/>
              <a:ext cx="2290540" cy="2122692"/>
            </a:xfrm>
            <a:prstGeom prst="straightConnector1">
              <a:avLst/>
            </a:prstGeom>
            <a:noFill/>
            <a:ln w="38100">
              <a:solidFill>
                <a:srgbClr val="17365D"/>
              </a:solidFill>
              <a:round/>
              <a:headEnd/>
              <a:tailEnd/>
            </a:ln>
            <a:effectLst/>
          </p:spPr>
        </p:cxnSp>
        <p:grpSp>
          <p:nvGrpSpPr>
            <p:cNvPr id="180" name="Group 179"/>
            <p:cNvGrpSpPr/>
            <p:nvPr/>
          </p:nvGrpSpPr>
          <p:grpSpPr>
            <a:xfrm>
              <a:off x="335089" y="1270727"/>
              <a:ext cx="3901445" cy="3638962"/>
              <a:chOff x="335089" y="1270727"/>
              <a:chExt cx="3901445" cy="3638962"/>
            </a:xfrm>
          </p:grpSpPr>
          <p:sp>
            <p:nvSpPr>
              <p:cNvPr id="87" name="Freeform 86"/>
              <p:cNvSpPr/>
              <p:nvPr/>
            </p:nvSpPr>
            <p:spPr bwMode="auto">
              <a:xfrm>
                <a:off x="665875" y="3053945"/>
                <a:ext cx="2237676" cy="1539820"/>
              </a:xfrm>
              <a:custGeom>
                <a:avLst/>
                <a:gdLst>
                  <a:gd name="connsiteX0" fmla="*/ 0 w 2743200"/>
                  <a:gd name="connsiteY0" fmla="*/ 2057400 h 2057400"/>
                  <a:gd name="connsiteX1" fmla="*/ 9144 w 2743200"/>
                  <a:gd name="connsiteY1" fmla="*/ 0 h 2057400"/>
                  <a:gd name="connsiteX2" fmla="*/ 1499616 w 2743200"/>
                  <a:gd name="connsiteY2" fmla="*/ 804672 h 2057400"/>
                  <a:gd name="connsiteX3" fmla="*/ 2743200 w 2743200"/>
                  <a:gd name="connsiteY3" fmla="*/ 2048256 h 2057400"/>
                  <a:gd name="connsiteX4" fmla="*/ 0 w 2743200"/>
                  <a:gd name="connsiteY4" fmla="*/ 2057400 h 20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057400">
                    <a:moveTo>
                      <a:pt x="0" y="2057400"/>
                    </a:moveTo>
                    <a:lnTo>
                      <a:pt x="9144" y="0"/>
                    </a:lnTo>
                    <a:lnTo>
                      <a:pt x="1499616" y="804672"/>
                    </a:lnTo>
                    <a:lnTo>
                      <a:pt x="2743200" y="2048256"/>
                    </a:lnTo>
                    <a:lnTo>
                      <a:pt x="0" y="2057400"/>
                    </a:lnTo>
                    <a:close/>
                  </a:path>
                </a:pathLst>
              </a:cu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6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7" name="Group 6"/>
              <p:cNvGrpSpPr/>
              <p:nvPr/>
            </p:nvGrpSpPr>
            <p:grpSpPr>
              <a:xfrm>
                <a:off x="1061760" y="3172499"/>
                <a:ext cx="3010472" cy="1099953"/>
                <a:chOff x="1061760" y="3172499"/>
                <a:chExt cx="3010472" cy="1099953"/>
              </a:xfrm>
            </p:grpSpPr>
            <p:grpSp>
              <p:nvGrpSpPr>
                <p:cNvPr id="25" name="Group 36"/>
                <p:cNvGrpSpPr>
                  <a:grpSpLocks/>
                </p:cNvGrpSpPr>
                <p:nvPr/>
              </p:nvGrpSpPr>
              <p:grpSpPr bwMode="auto">
                <a:xfrm>
                  <a:off x="1061760" y="3874125"/>
                  <a:ext cx="3010472" cy="398327"/>
                  <a:chOff x="3480" y="7019"/>
                  <a:chExt cx="5760" cy="809"/>
                </a:xfrm>
              </p:grpSpPr>
              <p:grpSp>
                <p:nvGrpSpPr>
                  <p:cNvPr id="66" name="Group 37"/>
                  <p:cNvGrpSpPr>
                    <a:grpSpLocks/>
                  </p:cNvGrpSpPr>
                  <p:nvPr/>
                </p:nvGrpSpPr>
                <p:grpSpPr bwMode="auto">
                  <a:xfrm>
                    <a:off x="3480" y="7754"/>
                    <a:ext cx="5760" cy="74"/>
                    <a:chOff x="2760" y="8519"/>
                    <a:chExt cx="5760" cy="74"/>
                  </a:xfrm>
                </p:grpSpPr>
                <p:cxnSp>
                  <p:nvCxnSpPr>
                    <p:cNvPr id="77" name="AutoShape 38"/>
                    <p:cNvCxnSpPr>
                      <a:cxnSpLocks noChangeShapeType="1"/>
                    </p:cNvCxnSpPr>
                    <p:nvPr/>
                  </p:nvCxnSpPr>
                  <p:spPr bwMode="auto">
                    <a:xfrm>
                      <a:off x="8520" y="8519"/>
                      <a:ext cx="0" cy="72"/>
                    </a:xfrm>
                    <a:prstGeom prst="straightConnector1">
                      <a:avLst/>
                    </a:prstGeom>
                    <a:noFill/>
                    <a:ln w="38100">
                      <a:solidFill>
                        <a:srgbClr val="000000"/>
                      </a:solidFill>
                      <a:round/>
                      <a:headEnd/>
                      <a:tailEnd/>
                    </a:ln>
                  </p:spPr>
                </p:cxnSp>
                <p:cxnSp>
                  <p:nvCxnSpPr>
                    <p:cNvPr id="78" name="AutoShape 39"/>
                    <p:cNvCxnSpPr>
                      <a:cxnSpLocks noChangeShapeType="1"/>
                    </p:cNvCxnSpPr>
                    <p:nvPr/>
                  </p:nvCxnSpPr>
                  <p:spPr bwMode="auto">
                    <a:xfrm>
                      <a:off x="7800" y="8519"/>
                      <a:ext cx="0" cy="72"/>
                    </a:xfrm>
                    <a:prstGeom prst="straightConnector1">
                      <a:avLst/>
                    </a:prstGeom>
                    <a:noFill/>
                    <a:ln w="38100">
                      <a:solidFill>
                        <a:srgbClr val="000000"/>
                      </a:solidFill>
                      <a:round/>
                      <a:headEnd/>
                      <a:tailEnd/>
                    </a:ln>
                  </p:spPr>
                </p:cxnSp>
                <p:cxnSp>
                  <p:nvCxnSpPr>
                    <p:cNvPr id="79" name="AutoShape 40"/>
                    <p:cNvCxnSpPr>
                      <a:cxnSpLocks noChangeShapeType="1"/>
                    </p:cNvCxnSpPr>
                    <p:nvPr/>
                  </p:nvCxnSpPr>
                  <p:spPr bwMode="auto">
                    <a:xfrm>
                      <a:off x="2760" y="8519"/>
                      <a:ext cx="0" cy="72"/>
                    </a:xfrm>
                    <a:prstGeom prst="straightConnector1">
                      <a:avLst/>
                    </a:prstGeom>
                    <a:noFill/>
                    <a:ln w="38100">
                      <a:solidFill>
                        <a:srgbClr val="000000"/>
                      </a:solidFill>
                      <a:round/>
                      <a:headEnd/>
                      <a:tailEnd/>
                    </a:ln>
                  </p:spPr>
                </p:cxnSp>
                <p:cxnSp>
                  <p:nvCxnSpPr>
                    <p:cNvPr id="80" name="AutoShape 41"/>
                    <p:cNvCxnSpPr>
                      <a:cxnSpLocks noChangeShapeType="1"/>
                    </p:cNvCxnSpPr>
                    <p:nvPr/>
                  </p:nvCxnSpPr>
                  <p:spPr bwMode="auto">
                    <a:xfrm>
                      <a:off x="7080" y="8519"/>
                      <a:ext cx="0" cy="72"/>
                    </a:xfrm>
                    <a:prstGeom prst="straightConnector1">
                      <a:avLst/>
                    </a:prstGeom>
                    <a:noFill/>
                    <a:ln w="38100">
                      <a:solidFill>
                        <a:srgbClr val="000000"/>
                      </a:solidFill>
                      <a:round/>
                      <a:headEnd/>
                      <a:tailEnd/>
                    </a:ln>
                  </p:spPr>
                </p:cxnSp>
                <p:cxnSp>
                  <p:nvCxnSpPr>
                    <p:cNvPr id="81" name="AutoShape 42"/>
                    <p:cNvCxnSpPr>
                      <a:cxnSpLocks noChangeShapeType="1"/>
                    </p:cNvCxnSpPr>
                    <p:nvPr/>
                  </p:nvCxnSpPr>
                  <p:spPr bwMode="auto">
                    <a:xfrm>
                      <a:off x="6360" y="8519"/>
                      <a:ext cx="0" cy="72"/>
                    </a:xfrm>
                    <a:prstGeom prst="straightConnector1">
                      <a:avLst/>
                    </a:prstGeom>
                    <a:noFill/>
                    <a:ln w="38100">
                      <a:solidFill>
                        <a:srgbClr val="000000"/>
                      </a:solidFill>
                      <a:round/>
                      <a:headEnd/>
                      <a:tailEnd/>
                    </a:ln>
                  </p:spPr>
                </p:cxnSp>
                <p:cxnSp>
                  <p:nvCxnSpPr>
                    <p:cNvPr id="82" name="AutoShape 43"/>
                    <p:cNvCxnSpPr>
                      <a:cxnSpLocks noChangeShapeType="1"/>
                    </p:cNvCxnSpPr>
                    <p:nvPr/>
                  </p:nvCxnSpPr>
                  <p:spPr bwMode="auto">
                    <a:xfrm>
                      <a:off x="5640" y="8519"/>
                      <a:ext cx="0" cy="72"/>
                    </a:xfrm>
                    <a:prstGeom prst="straightConnector1">
                      <a:avLst/>
                    </a:prstGeom>
                    <a:noFill/>
                    <a:ln w="38100">
                      <a:solidFill>
                        <a:srgbClr val="000000"/>
                      </a:solidFill>
                      <a:round/>
                      <a:headEnd/>
                      <a:tailEnd/>
                    </a:ln>
                  </p:spPr>
                </p:cxnSp>
                <p:cxnSp>
                  <p:nvCxnSpPr>
                    <p:cNvPr id="83" name="AutoShape 44"/>
                    <p:cNvCxnSpPr>
                      <a:cxnSpLocks noChangeShapeType="1"/>
                    </p:cNvCxnSpPr>
                    <p:nvPr/>
                  </p:nvCxnSpPr>
                  <p:spPr bwMode="auto">
                    <a:xfrm>
                      <a:off x="4920" y="8519"/>
                      <a:ext cx="0" cy="72"/>
                    </a:xfrm>
                    <a:prstGeom prst="straightConnector1">
                      <a:avLst/>
                    </a:prstGeom>
                    <a:noFill/>
                    <a:ln w="38100">
                      <a:solidFill>
                        <a:srgbClr val="000000"/>
                      </a:solidFill>
                      <a:round/>
                      <a:headEnd/>
                      <a:tailEnd/>
                    </a:ln>
                  </p:spPr>
                </p:cxnSp>
                <p:cxnSp>
                  <p:nvCxnSpPr>
                    <p:cNvPr id="84" name="AutoShape 45"/>
                    <p:cNvCxnSpPr>
                      <a:cxnSpLocks noChangeShapeType="1"/>
                    </p:cNvCxnSpPr>
                    <p:nvPr/>
                  </p:nvCxnSpPr>
                  <p:spPr bwMode="auto">
                    <a:xfrm>
                      <a:off x="4200" y="8521"/>
                      <a:ext cx="0" cy="72"/>
                    </a:xfrm>
                    <a:prstGeom prst="straightConnector1">
                      <a:avLst/>
                    </a:prstGeom>
                    <a:noFill/>
                    <a:ln w="38100">
                      <a:solidFill>
                        <a:srgbClr val="000000"/>
                      </a:solidFill>
                      <a:round/>
                      <a:headEnd/>
                      <a:tailEnd/>
                    </a:ln>
                  </p:spPr>
                </p:cxnSp>
                <p:cxnSp>
                  <p:nvCxnSpPr>
                    <p:cNvPr id="85" name="AutoShape 46"/>
                    <p:cNvCxnSpPr>
                      <a:cxnSpLocks noChangeShapeType="1"/>
                    </p:cNvCxnSpPr>
                    <p:nvPr/>
                  </p:nvCxnSpPr>
                  <p:spPr bwMode="auto">
                    <a:xfrm>
                      <a:off x="3480" y="8519"/>
                      <a:ext cx="0" cy="72"/>
                    </a:xfrm>
                    <a:prstGeom prst="straightConnector1">
                      <a:avLst/>
                    </a:prstGeom>
                    <a:noFill/>
                    <a:ln w="38100">
                      <a:solidFill>
                        <a:srgbClr val="000000"/>
                      </a:solidFill>
                      <a:round/>
                      <a:headEnd/>
                      <a:tailEnd/>
                    </a:ln>
                  </p:spPr>
                </p:cxnSp>
              </p:grpSp>
              <p:grpSp>
                <p:nvGrpSpPr>
                  <p:cNvPr id="67" name="Group 47"/>
                  <p:cNvGrpSpPr>
                    <a:grpSpLocks/>
                  </p:cNvGrpSpPr>
                  <p:nvPr/>
                </p:nvGrpSpPr>
                <p:grpSpPr bwMode="auto">
                  <a:xfrm>
                    <a:off x="3480" y="7019"/>
                    <a:ext cx="5760" cy="72"/>
                    <a:chOff x="2760" y="8519"/>
                    <a:chExt cx="5760" cy="72"/>
                  </a:xfrm>
                </p:grpSpPr>
                <p:cxnSp>
                  <p:nvCxnSpPr>
                    <p:cNvPr id="68" name="AutoShape 48"/>
                    <p:cNvCxnSpPr>
                      <a:cxnSpLocks noChangeShapeType="1"/>
                    </p:cNvCxnSpPr>
                    <p:nvPr/>
                  </p:nvCxnSpPr>
                  <p:spPr bwMode="auto">
                    <a:xfrm>
                      <a:off x="8520" y="8519"/>
                      <a:ext cx="0" cy="72"/>
                    </a:xfrm>
                    <a:prstGeom prst="straightConnector1">
                      <a:avLst/>
                    </a:prstGeom>
                    <a:noFill/>
                    <a:ln w="38100">
                      <a:solidFill>
                        <a:srgbClr val="000000"/>
                      </a:solidFill>
                      <a:round/>
                      <a:headEnd/>
                      <a:tailEnd/>
                    </a:ln>
                  </p:spPr>
                </p:cxnSp>
                <p:cxnSp>
                  <p:nvCxnSpPr>
                    <p:cNvPr id="69" name="AutoShape 49"/>
                    <p:cNvCxnSpPr>
                      <a:cxnSpLocks noChangeShapeType="1"/>
                    </p:cNvCxnSpPr>
                    <p:nvPr/>
                  </p:nvCxnSpPr>
                  <p:spPr bwMode="auto">
                    <a:xfrm>
                      <a:off x="7800" y="8519"/>
                      <a:ext cx="0" cy="72"/>
                    </a:xfrm>
                    <a:prstGeom prst="straightConnector1">
                      <a:avLst/>
                    </a:prstGeom>
                    <a:noFill/>
                    <a:ln w="38100">
                      <a:solidFill>
                        <a:srgbClr val="000000"/>
                      </a:solidFill>
                      <a:round/>
                      <a:headEnd/>
                      <a:tailEnd/>
                    </a:ln>
                  </p:spPr>
                </p:cxnSp>
                <p:cxnSp>
                  <p:nvCxnSpPr>
                    <p:cNvPr id="70" name="AutoShape 50"/>
                    <p:cNvCxnSpPr>
                      <a:cxnSpLocks noChangeShapeType="1"/>
                    </p:cNvCxnSpPr>
                    <p:nvPr/>
                  </p:nvCxnSpPr>
                  <p:spPr bwMode="auto">
                    <a:xfrm>
                      <a:off x="2760" y="8519"/>
                      <a:ext cx="0" cy="72"/>
                    </a:xfrm>
                    <a:prstGeom prst="straightConnector1">
                      <a:avLst/>
                    </a:prstGeom>
                    <a:noFill/>
                    <a:ln w="38100">
                      <a:solidFill>
                        <a:srgbClr val="000000"/>
                      </a:solidFill>
                      <a:round/>
                      <a:headEnd/>
                      <a:tailEnd/>
                    </a:ln>
                  </p:spPr>
                </p:cxnSp>
                <p:cxnSp>
                  <p:nvCxnSpPr>
                    <p:cNvPr id="71" name="AutoShape 51"/>
                    <p:cNvCxnSpPr>
                      <a:cxnSpLocks noChangeShapeType="1"/>
                    </p:cNvCxnSpPr>
                    <p:nvPr/>
                  </p:nvCxnSpPr>
                  <p:spPr bwMode="auto">
                    <a:xfrm>
                      <a:off x="7080" y="8519"/>
                      <a:ext cx="0" cy="72"/>
                    </a:xfrm>
                    <a:prstGeom prst="straightConnector1">
                      <a:avLst/>
                    </a:prstGeom>
                    <a:noFill/>
                    <a:ln w="38100">
                      <a:solidFill>
                        <a:srgbClr val="000000"/>
                      </a:solidFill>
                      <a:round/>
                      <a:headEnd/>
                      <a:tailEnd/>
                    </a:ln>
                  </p:spPr>
                </p:cxnSp>
                <p:cxnSp>
                  <p:nvCxnSpPr>
                    <p:cNvPr id="72" name="AutoShape 52"/>
                    <p:cNvCxnSpPr>
                      <a:cxnSpLocks noChangeShapeType="1"/>
                    </p:cNvCxnSpPr>
                    <p:nvPr/>
                  </p:nvCxnSpPr>
                  <p:spPr bwMode="auto">
                    <a:xfrm>
                      <a:off x="6360" y="8519"/>
                      <a:ext cx="0" cy="72"/>
                    </a:xfrm>
                    <a:prstGeom prst="straightConnector1">
                      <a:avLst/>
                    </a:prstGeom>
                    <a:noFill/>
                    <a:ln w="38100">
                      <a:solidFill>
                        <a:srgbClr val="000000"/>
                      </a:solidFill>
                      <a:round/>
                      <a:headEnd/>
                      <a:tailEnd/>
                    </a:ln>
                  </p:spPr>
                </p:cxnSp>
                <p:cxnSp>
                  <p:nvCxnSpPr>
                    <p:cNvPr id="73" name="AutoShape 53"/>
                    <p:cNvCxnSpPr>
                      <a:cxnSpLocks noChangeShapeType="1"/>
                    </p:cNvCxnSpPr>
                    <p:nvPr/>
                  </p:nvCxnSpPr>
                  <p:spPr bwMode="auto">
                    <a:xfrm>
                      <a:off x="5640" y="8519"/>
                      <a:ext cx="0" cy="72"/>
                    </a:xfrm>
                    <a:prstGeom prst="straightConnector1">
                      <a:avLst/>
                    </a:prstGeom>
                    <a:noFill/>
                    <a:ln w="38100">
                      <a:solidFill>
                        <a:srgbClr val="000000"/>
                      </a:solidFill>
                      <a:round/>
                      <a:headEnd/>
                      <a:tailEnd/>
                    </a:ln>
                  </p:spPr>
                </p:cxnSp>
                <p:cxnSp>
                  <p:nvCxnSpPr>
                    <p:cNvPr id="74" name="AutoShape 54"/>
                    <p:cNvCxnSpPr>
                      <a:cxnSpLocks noChangeShapeType="1"/>
                    </p:cNvCxnSpPr>
                    <p:nvPr/>
                  </p:nvCxnSpPr>
                  <p:spPr bwMode="auto">
                    <a:xfrm>
                      <a:off x="4920" y="8519"/>
                      <a:ext cx="0" cy="72"/>
                    </a:xfrm>
                    <a:prstGeom prst="straightConnector1">
                      <a:avLst/>
                    </a:prstGeom>
                    <a:noFill/>
                    <a:ln w="38100">
                      <a:solidFill>
                        <a:srgbClr val="000000"/>
                      </a:solidFill>
                      <a:round/>
                      <a:headEnd/>
                      <a:tailEnd/>
                    </a:ln>
                  </p:spPr>
                </p:cxnSp>
                <p:cxnSp>
                  <p:nvCxnSpPr>
                    <p:cNvPr id="75" name="AutoShape 55"/>
                    <p:cNvCxnSpPr>
                      <a:cxnSpLocks noChangeShapeType="1"/>
                    </p:cNvCxnSpPr>
                    <p:nvPr/>
                  </p:nvCxnSpPr>
                  <p:spPr bwMode="auto">
                    <a:xfrm>
                      <a:off x="4200" y="8519"/>
                      <a:ext cx="0" cy="72"/>
                    </a:xfrm>
                    <a:prstGeom prst="straightConnector1">
                      <a:avLst/>
                    </a:prstGeom>
                    <a:noFill/>
                    <a:ln w="38100">
                      <a:solidFill>
                        <a:srgbClr val="000000"/>
                      </a:solidFill>
                      <a:round/>
                      <a:headEnd/>
                      <a:tailEnd/>
                    </a:ln>
                  </p:spPr>
                </p:cxnSp>
                <p:cxnSp>
                  <p:nvCxnSpPr>
                    <p:cNvPr id="76" name="AutoShape 56"/>
                    <p:cNvCxnSpPr>
                      <a:cxnSpLocks noChangeShapeType="1"/>
                    </p:cNvCxnSpPr>
                    <p:nvPr/>
                  </p:nvCxnSpPr>
                  <p:spPr bwMode="auto">
                    <a:xfrm>
                      <a:off x="3480" y="8519"/>
                      <a:ext cx="0" cy="72"/>
                    </a:xfrm>
                    <a:prstGeom prst="straightConnector1">
                      <a:avLst/>
                    </a:prstGeom>
                    <a:noFill/>
                    <a:ln w="38100">
                      <a:solidFill>
                        <a:srgbClr val="000000"/>
                      </a:solidFill>
                      <a:round/>
                      <a:headEnd/>
                      <a:tailEnd/>
                    </a:ln>
                  </p:spPr>
                </p:cxnSp>
              </p:grpSp>
            </p:grpSp>
            <p:grpSp>
              <p:nvGrpSpPr>
                <p:cNvPr id="45" name="Group 58"/>
                <p:cNvGrpSpPr>
                  <a:grpSpLocks/>
                </p:cNvGrpSpPr>
                <p:nvPr/>
              </p:nvGrpSpPr>
              <p:grpSpPr bwMode="auto">
                <a:xfrm>
                  <a:off x="1061760" y="3534390"/>
                  <a:ext cx="3010472" cy="35451"/>
                  <a:chOff x="2760" y="8519"/>
                  <a:chExt cx="5760" cy="72"/>
                </a:xfrm>
              </p:grpSpPr>
              <p:cxnSp>
                <p:nvCxnSpPr>
                  <p:cNvPr id="57" name="AutoShape 59"/>
                  <p:cNvCxnSpPr>
                    <a:cxnSpLocks noChangeShapeType="1"/>
                  </p:cNvCxnSpPr>
                  <p:nvPr/>
                </p:nvCxnSpPr>
                <p:spPr bwMode="auto">
                  <a:xfrm>
                    <a:off x="8520" y="8519"/>
                    <a:ext cx="0" cy="72"/>
                  </a:xfrm>
                  <a:prstGeom prst="straightConnector1">
                    <a:avLst/>
                  </a:prstGeom>
                  <a:noFill/>
                  <a:ln w="38100">
                    <a:solidFill>
                      <a:srgbClr val="000000"/>
                    </a:solidFill>
                    <a:round/>
                    <a:headEnd/>
                    <a:tailEnd/>
                  </a:ln>
                </p:spPr>
              </p:cxnSp>
              <p:cxnSp>
                <p:nvCxnSpPr>
                  <p:cNvPr id="58" name="AutoShape 60"/>
                  <p:cNvCxnSpPr>
                    <a:cxnSpLocks noChangeShapeType="1"/>
                  </p:cNvCxnSpPr>
                  <p:nvPr/>
                </p:nvCxnSpPr>
                <p:spPr bwMode="auto">
                  <a:xfrm>
                    <a:off x="7800" y="8519"/>
                    <a:ext cx="0" cy="72"/>
                  </a:xfrm>
                  <a:prstGeom prst="straightConnector1">
                    <a:avLst/>
                  </a:prstGeom>
                  <a:noFill/>
                  <a:ln w="38100">
                    <a:solidFill>
                      <a:srgbClr val="000000"/>
                    </a:solidFill>
                    <a:round/>
                    <a:headEnd/>
                    <a:tailEnd/>
                  </a:ln>
                </p:spPr>
              </p:cxnSp>
              <p:cxnSp>
                <p:nvCxnSpPr>
                  <p:cNvPr id="59" name="AutoShape 61"/>
                  <p:cNvCxnSpPr>
                    <a:cxnSpLocks noChangeShapeType="1"/>
                  </p:cNvCxnSpPr>
                  <p:nvPr/>
                </p:nvCxnSpPr>
                <p:spPr bwMode="auto">
                  <a:xfrm>
                    <a:off x="2760" y="8519"/>
                    <a:ext cx="0" cy="72"/>
                  </a:xfrm>
                  <a:prstGeom prst="straightConnector1">
                    <a:avLst/>
                  </a:prstGeom>
                  <a:noFill/>
                  <a:ln w="38100">
                    <a:solidFill>
                      <a:srgbClr val="000000"/>
                    </a:solidFill>
                    <a:round/>
                    <a:headEnd/>
                    <a:tailEnd/>
                  </a:ln>
                </p:spPr>
              </p:cxnSp>
              <p:cxnSp>
                <p:nvCxnSpPr>
                  <p:cNvPr id="60" name="AutoShape 62"/>
                  <p:cNvCxnSpPr>
                    <a:cxnSpLocks noChangeShapeType="1"/>
                  </p:cNvCxnSpPr>
                  <p:nvPr/>
                </p:nvCxnSpPr>
                <p:spPr bwMode="auto">
                  <a:xfrm>
                    <a:off x="7080" y="8519"/>
                    <a:ext cx="0" cy="72"/>
                  </a:xfrm>
                  <a:prstGeom prst="straightConnector1">
                    <a:avLst/>
                  </a:prstGeom>
                  <a:noFill/>
                  <a:ln w="38100">
                    <a:solidFill>
                      <a:srgbClr val="000000"/>
                    </a:solidFill>
                    <a:round/>
                    <a:headEnd/>
                    <a:tailEnd/>
                  </a:ln>
                </p:spPr>
              </p:cxnSp>
              <p:cxnSp>
                <p:nvCxnSpPr>
                  <p:cNvPr id="61" name="AutoShape 63"/>
                  <p:cNvCxnSpPr>
                    <a:cxnSpLocks noChangeShapeType="1"/>
                  </p:cNvCxnSpPr>
                  <p:nvPr/>
                </p:nvCxnSpPr>
                <p:spPr bwMode="auto">
                  <a:xfrm>
                    <a:off x="6360" y="8519"/>
                    <a:ext cx="0" cy="72"/>
                  </a:xfrm>
                  <a:prstGeom prst="straightConnector1">
                    <a:avLst/>
                  </a:prstGeom>
                  <a:noFill/>
                  <a:ln w="38100">
                    <a:solidFill>
                      <a:srgbClr val="000000"/>
                    </a:solidFill>
                    <a:round/>
                    <a:headEnd/>
                    <a:tailEnd/>
                  </a:ln>
                </p:spPr>
              </p:cxnSp>
              <p:cxnSp>
                <p:nvCxnSpPr>
                  <p:cNvPr id="62" name="AutoShape 64"/>
                  <p:cNvCxnSpPr>
                    <a:cxnSpLocks noChangeShapeType="1"/>
                  </p:cNvCxnSpPr>
                  <p:nvPr/>
                </p:nvCxnSpPr>
                <p:spPr bwMode="auto">
                  <a:xfrm>
                    <a:off x="5640" y="8519"/>
                    <a:ext cx="0" cy="72"/>
                  </a:xfrm>
                  <a:prstGeom prst="straightConnector1">
                    <a:avLst/>
                  </a:prstGeom>
                  <a:noFill/>
                  <a:ln w="38100">
                    <a:solidFill>
                      <a:srgbClr val="000000"/>
                    </a:solidFill>
                    <a:round/>
                    <a:headEnd/>
                    <a:tailEnd/>
                  </a:ln>
                </p:spPr>
              </p:cxnSp>
              <p:cxnSp>
                <p:nvCxnSpPr>
                  <p:cNvPr id="63" name="AutoShape 65"/>
                  <p:cNvCxnSpPr>
                    <a:cxnSpLocks noChangeShapeType="1"/>
                  </p:cNvCxnSpPr>
                  <p:nvPr/>
                </p:nvCxnSpPr>
                <p:spPr bwMode="auto">
                  <a:xfrm>
                    <a:off x="4920" y="8519"/>
                    <a:ext cx="0" cy="72"/>
                  </a:xfrm>
                  <a:prstGeom prst="straightConnector1">
                    <a:avLst/>
                  </a:prstGeom>
                  <a:noFill/>
                  <a:ln w="38100">
                    <a:solidFill>
                      <a:srgbClr val="000000"/>
                    </a:solidFill>
                    <a:round/>
                    <a:headEnd/>
                    <a:tailEnd/>
                  </a:ln>
                </p:spPr>
              </p:cxnSp>
              <p:cxnSp>
                <p:nvCxnSpPr>
                  <p:cNvPr id="64" name="AutoShape 66"/>
                  <p:cNvCxnSpPr>
                    <a:cxnSpLocks noChangeShapeType="1"/>
                  </p:cNvCxnSpPr>
                  <p:nvPr/>
                </p:nvCxnSpPr>
                <p:spPr bwMode="auto">
                  <a:xfrm>
                    <a:off x="4200" y="8519"/>
                    <a:ext cx="0" cy="72"/>
                  </a:xfrm>
                  <a:prstGeom prst="straightConnector1">
                    <a:avLst/>
                  </a:prstGeom>
                  <a:noFill/>
                  <a:ln w="38100">
                    <a:solidFill>
                      <a:srgbClr val="000000"/>
                    </a:solidFill>
                    <a:round/>
                    <a:headEnd/>
                    <a:tailEnd/>
                  </a:ln>
                </p:spPr>
              </p:cxnSp>
              <p:cxnSp>
                <p:nvCxnSpPr>
                  <p:cNvPr id="65" name="AutoShape 67"/>
                  <p:cNvCxnSpPr>
                    <a:cxnSpLocks noChangeShapeType="1"/>
                  </p:cNvCxnSpPr>
                  <p:nvPr/>
                </p:nvCxnSpPr>
                <p:spPr bwMode="auto">
                  <a:xfrm>
                    <a:off x="3480" y="8519"/>
                    <a:ext cx="0" cy="72"/>
                  </a:xfrm>
                  <a:prstGeom prst="straightConnector1">
                    <a:avLst/>
                  </a:prstGeom>
                  <a:noFill/>
                  <a:ln w="38100">
                    <a:solidFill>
                      <a:srgbClr val="000000"/>
                    </a:solidFill>
                    <a:round/>
                    <a:headEnd/>
                    <a:tailEnd/>
                  </a:ln>
                </p:spPr>
              </p:cxnSp>
            </p:grpSp>
            <p:cxnSp>
              <p:nvCxnSpPr>
                <p:cNvPr id="48" name="AutoShape 69"/>
                <p:cNvCxnSpPr>
                  <a:cxnSpLocks noChangeShapeType="1"/>
                </p:cNvCxnSpPr>
                <p:nvPr/>
              </p:nvCxnSpPr>
              <p:spPr bwMode="auto">
                <a:xfrm>
                  <a:off x="4072232" y="3172499"/>
                  <a:ext cx="0" cy="35451"/>
                </a:xfrm>
                <a:prstGeom prst="straightConnector1">
                  <a:avLst/>
                </a:prstGeom>
                <a:noFill/>
                <a:ln w="38100">
                  <a:solidFill>
                    <a:srgbClr val="000000"/>
                  </a:solidFill>
                  <a:round/>
                  <a:headEnd/>
                  <a:tailEnd/>
                </a:ln>
              </p:spPr>
            </p:cxnSp>
            <p:cxnSp>
              <p:nvCxnSpPr>
                <p:cNvPr id="49" name="AutoShape 70"/>
                <p:cNvCxnSpPr>
                  <a:cxnSpLocks noChangeShapeType="1"/>
                </p:cNvCxnSpPr>
                <p:nvPr/>
              </p:nvCxnSpPr>
              <p:spPr bwMode="auto">
                <a:xfrm>
                  <a:off x="3695923" y="3172499"/>
                  <a:ext cx="0" cy="35451"/>
                </a:xfrm>
                <a:prstGeom prst="straightConnector1">
                  <a:avLst/>
                </a:prstGeom>
                <a:noFill/>
                <a:ln w="38100">
                  <a:solidFill>
                    <a:srgbClr val="000000"/>
                  </a:solidFill>
                  <a:round/>
                  <a:headEnd/>
                  <a:tailEnd/>
                </a:ln>
              </p:spPr>
            </p:cxnSp>
            <p:cxnSp>
              <p:nvCxnSpPr>
                <p:cNvPr id="51" name="AutoShape 72"/>
                <p:cNvCxnSpPr>
                  <a:cxnSpLocks noChangeShapeType="1"/>
                </p:cNvCxnSpPr>
                <p:nvPr/>
              </p:nvCxnSpPr>
              <p:spPr bwMode="auto">
                <a:xfrm>
                  <a:off x="3319614" y="3172499"/>
                  <a:ext cx="0" cy="35451"/>
                </a:xfrm>
                <a:prstGeom prst="straightConnector1">
                  <a:avLst/>
                </a:prstGeom>
                <a:noFill/>
                <a:ln w="38100">
                  <a:solidFill>
                    <a:srgbClr val="000000"/>
                  </a:solidFill>
                  <a:round/>
                  <a:headEnd/>
                  <a:tailEnd/>
                </a:ln>
              </p:spPr>
            </p:cxnSp>
            <p:cxnSp>
              <p:nvCxnSpPr>
                <p:cNvPr id="52" name="AutoShape 73"/>
                <p:cNvCxnSpPr>
                  <a:cxnSpLocks noChangeShapeType="1"/>
                </p:cNvCxnSpPr>
                <p:nvPr/>
              </p:nvCxnSpPr>
              <p:spPr bwMode="auto">
                <a:xfrm>
                  <a:off x="2943305" y="3172499"/>
                  <a:ext cx="0" cy="35451"/>
                </a:xfrm>
                <a:prstGeom prst="straightConnector1">
                  <a:avLst/>
                </a:prstGeom>
                <a:noFill/>
                <a:ln w="38100">
                  <a:solidFill>
                    <a:srgbClr val="000000"/>
                  </a:solidFill>
                  <a:round/>
                  <a:headEnd/>
                  <a:tailEnd/>
                </a:ln>
              </p:spPr>
            </p:cxnSp>
            <p:cxnSp>
              <p:nvCxnSpPr>
                <p:cNvPr id="53" name="AutoShape 74"/>
                <p:cNvCxnSpPr>
                  <a:cxnSpLocks noChangeShapeType="1"/>
                </p:cNvCxnSpPr>
                <p:nvPr/>
              </p:nvCxnSpPr>
              <p:spPr bwMode="auto">
                <a:xfrm>
                  <a:off x="2566996" y="3172499"/>
                  <a:ext cx="0" cy="35451"/>
                </a:xfrm>
                <a:prstGeom prst="straightConnector1">
                  <a:avLst/>
                </a:prstGeom>
                <a:noFill/>
                <a:ln w="38100">
                  <a:solidFill>
                    <a:srgbClr val="000000"/>
                  </a:solidFill>
                  <a:round/>
                  <a:headEnd/>
                  <a:tailEnd/>
                </a:ln>
              </p:spPr>
            </p:cxnSp>
            <p:cxnSp>
              <p:nvCxnSpPr>
                <p:cNvPr id="54" name="AutoShape 75"/>
                <p:cNvCxnSpPr>
                  <a:cxnSpLocks noChangeShapeType="1"/>
                </p:cNvCxnSpPr>
                <p:nvPr/>
              </p:nvCxnSpPr>
              <p:spPr bwMode="auto">
                <a:xfrm>
                  <a:off x="2190687" y="3172499"/>
                  <a:ext cx="0" cy="35451"/>
                </a:xfrm>
                <a:prstGeom prst="straightConnector1">
                  <a:avLst/>
                </a:prstGeom>
                <a:noFill/>
                <a:ln w="38100">
                  <a:solidFill>
                    <a:srgbClr val="000000"/>
                  </a:solidFill>
                  <a:round/>
                  <a:headEnd/>
                  <a:tailEnd/>
                </a:ln>
              </p:spPr>
            </p:cxnSp>
            <p:cxnSp>
              <p:nvCxnSpPr>
                <p:cNvPr id="55" name="AutoShape 76"/>
                <p:cNvCxnSpPr>
                  <a:cxnSpLocks noChangeShapeType="1"/>
                </p:cNvCxnSpPr>
                <p:nvPr/>
              </p:nvCxnSpPr>
              <p:spPr bwMode="auto">
                <a:xfrm>
                  <a:off x="1814378" y="3172499"/>
                  <a:ext cx="0" cy="35451"/>
                </a:xfrm>
                <a:prstGeom prst="straightConnector1">
                  <a:avLst/>
                </a:prstGeom>
                <a:noFill/>
                <a:ln w="38100">
                  <a:solidFill>
                    <a:srgbClr val="000000"/>
                  </a:solidFill>
                  <a:round/>
                  <a:headEnd/>
                  <a:tailEnd/>
                </a:ln>
              </p:spPr>
            </p:cxnSp>
            <p:cxnSp>
              <p:nvCxnSpPr>
                <p:cNvPr id="56" name="AutoShape 77"/>
                <p:cNvCxnSpPr>
                  <a:cxnSpLocks noChangeShapeType="1"/>
                </p:cNvCxnSpPr>
                <p:nvPr/>
              </p:nvCxnSpPr>
              <p:spPr bwMode="auto">
                <a:xfrm>
                  <a:off x="1438069" y="3172499"/>
                  <a:ext cx="0" cy="35451"/>
                </a:xfrm>
                <a:prstGeom prst="straightConnector1">
                  <a:avLst/>
                </a:prstGeom>
                <a:noFill/>
                <a:ln w="38100">
                  <a:solidFill>
                    <a:srgbClr val="000000"/>
                  </a:solidFill>
                  <a:round/>
                  <a:headEnd/>
                  <a:tailEnd/>
                </a:ln>
              </p:spPr>
            </p:cxnSp>
            <p:cxnSp>
              <p:nvCxnSpPr>
                <p:cNvPr id="50" name="AutoShape 71"/>
                <p:cNvCxnSpPr>
                  <a:cxnSpLocks noChangeShapeType="1"/>
                </p:cNvCxnSpPr>
                <p:nvPr/>
              </p:nvCxnSpPr>
              <p:spPr bwMode="auto">
                <a:xfrm>
                  <a:off x="1061760" y="3172499"/>
                  <a:ext cx="0" cy="35451"/>
                </a:xfrm>
                <a:prstGeom prst="straightConnector1">
                  <a:avLst/>
                </a:prstGeom>
                <a:noFill/>
                <a:ln w="38100">
                  <a:solidFill>
                    <a:srgbClr val="000000"/>
                  </a:solidFill>
                  <a:round/>
                  <a:headEnd/>
                  <a:tailEnd/>
                </a:ln>
              </p:spPr>
            </p:cxnSp>
          </p:grpSp>
          <p:grpSp>
            <p:nvGrpSpPr>
              <p:cNvPr id="178" name="Group 177"/>
              <p:cNvGrpSpPr/>
              <p:nvPr/>
            </p:nvGrpSpPr>
            <p:grpSpPr>
              <a:xfrm>
                <a:off x="335089" y="1270727"/>
                <a:ext cx="341970" cy="3323040"/>
                <a:chOff x="335089" y="1270727"/>
                <a:chExt cx="341970" cy="3323040"/>
              </a:xfrm>
            </p:grpSpPr>
            <p:grpSp>
              <p:nvGrpSpPr>
                <p:cNvPr id="109" name="Group 6"/>
                <p:cNvGrpSpPr>
                  <a:grpSpLocks/>
                </p:cNvGrpSpPr>
                <p:nvPr/>
              </p:nvGrpSpPr>
              <p:grpSpPr bwMode="auto">
                <a:xfrm>
                  <a:off x="639428" y="1423021"/>
                  <a:ext cx="37631" cy="2815922"/>
                  <a:chOff x="2448" y="5806"/>
                  <a:chExt cx="72" cy="5714"/>
                </a:xfrm>
              </p:grpSpPr>
              <p:cxnSp>
                <p:nvCxnSpPr>
                  <p:cNvPr id="111" name="AutoShape 7"/>
                  <p:cNvCxnSpPr>
                    <a:cxnSpLocks noChangeShapeType="1"/>
                  </p:cNvCxnSpPr>
                  <p:nvPr/>
                </p:nvCxnSpPr>
                <p:spPr bwMode="auto">
                  <a:xfrm rot="5400000">
                    <a:off x="2484" y="5770"/>
                    <a:ext cx="0" cy="72"/>
                  </a:xfrm>
                  <a:prstGeom prst="straightConnector1">
                    <a:avLst/>
                  </a:prstGeom>
                  <a:noFill/>
                  <a:ln w="38100">
                    <a:solidFill>
                      <a:srgbClr val="000000"/>
                    </a:solidFill>
                    <a:round/>
                    <a:headEnd/>
                    <a:tailEnd/>
                  </a:ln>
                </p:spPr>
              </p:cxnSp>
              <p:grpSp>
                <p:nvGrpSpPr>
                  <p:cNvPr id="112" name="Group 8"/>
                  <p:cNvGrpSpPr>
                    <a:grpSpLocks/>
                  </p:cNvGrpSpPr>
                  <p:nvPr/>
                </p:nvGrpSpPr>
                <p:grpSpPr bwMode="auto">
                  <a:xfrm>
                    <a:off x="2448" y="6480"/>
                    <a:ext cx="72" cy="5040"/>
                    <a:chOff x="2520" y="6989"/>
                    <a:chExt cx="72" cy="5040"/>
                  </a:xfrm>
                </p:grpSpPr>
                <p:cxnSp>
                  <p:nvCxnSpPr>
                    <p:cNvPr id="113" name="AutoShape 9"/>
                    <p:cNvCxnSpPr>
                      <a:cxnSpLocks noChangeShapeType="1"/>
                    </p:cNvCxnSpPr>
                    <p:nvPr/>
                  </p:nvCxnSpPr>
                  <p:spPr bwMode="auto">
                    <a:xfrm rot="5400000">
                      <a:off x="2556" y="10553"/>
                      <a:ext cx="0" cy="72"/>
                    </a:xfrm>
                    <a:prstGeom prst="straightConnector1">
                      <a:avLst/>
                    </a:prstGeom>
                    <a:noFill/>
                    <a:ln w="38100">
                      <a:solidFill>
                        <a:srgbClr val="000000"/>
                      </a:solidFill>
                      <a:round/>
                      <a:headEnd/>
                      <a:tailEnd/>
                    </a:ln>
                  </p:spPr>
                </p:cxnSp>
                <p:cxnSp>
                  <p:nvCxnSpPr>
                    <p:cNvPr id="114" name="AutoShape 10"/>
                    <p:cNvCxnSpPr>
                      <a:cxnSpLocks noChangeShapeType="1"/>
                    </p:cNvCxnSpPr>
                    <p:nvPr/>
                  </p:nvCxnSpPr>
                  <p:spPr bwMode="auto">
                    <a:xfrm rot="5400000">
                      <a:off x="2556" y="9833"/>
                      <a:ext cx="0" cy="72"/>
                    </a:xfrm>
                    <a:prstGeom prst="straightConnector1">
                      <a:avLst/>
                    </a:prstGeom>
                    <a:noFill/>
                    <a:ln w="38100">
                      <a:solidFill>
                        <a:srgbClr val="000000"/>
                      </a:solidFill>
                      <a:round/>
                      <a:headEnd/>
                      <a:tailEnd/>
                    </a:ln>
                  </p:spPr>
                </p:cxnSp>
                <p:cxnSp>
                  <p:nvCxnSpPr>
                    <p:cNvPr id="115" name="AutoShape 11"/>
                    <p:cNvCxnSpPr>
                      <a:cxnSpLocks noChangeShapeType="1"/>
                    </p:cNvCxnSpPr>
                    <p:nvPr/>
                  </p:nvCxnSpPr>
                  <p:spPr bwMode="auto">
                    <a:xfrm rot="5400000">
                      <a:off x="2556" y="9113"/>
                      <a:ext cx="0" cy="72"/>
                    </a:xfrm>
                    <a:prstGeom prst="straightConnector1">
                      <a:avLst/>
                    </a:prstGeom>
                    <a:noFill/>
                    <a:ln w="38100">
                      <a:solidFill>
                        <a:srgbClr val="000000"/>
                      </a:solidFill>
                      <a:round/>
                      <a:headEnd/>
                      <a:tailEnd/>
                    </a:ln>
                  </p:spPr>
                </p:cxnSp>
                <p:cxnSp>
                  <p:nvCxnSpPr>
                    <p:cNvPr id="116" name="AutoShape 12"/>
                    <p:cNvCxnSpPr>
                      <a:cxnSpLocks noChangeShapeType="1"/>
                    </p:cNvCxnSpPr>
                    <p:nvPr/>
                  </p:nvCxnSpPr>
                  <p:spPr bwMode="auto">
                    <a:xfrm rot="5400000">
                      <a:off x="2556" y="8393"/>
                      <a:ext cx="0" cy="72"/>
                    </a:xfrm>
                    <a:prstGeom prst="straightConnector1">
                      <a:avLst/>
                    </a:prstGeom>
                    <a:noFill/>
                    <a:ln w="38100">
                      <a:solidFill>
                        <a:srgbClr val="000000"/>
                      </a:solidFill>
                      <a:round/>
                      <a:headEnd/>
                      <a:tailEnd/>
                    </a:ln>
                  </p:spPr>
                </p:cxnSp>
                <p:cxnSp>
                  <p:nvCxnSpPr>
                    <p:cNvPr id="117" name="AutoShape 13"/>
                    <p:cNvCxnSpPr>
                      <a:cxnSpLocks noChangeShapeType="1"/>
                    </p:cNvCxnSpPr>
                    <p:nvPr/>
                  </p:nvCxnSpPr>
                  <p:spPr bwMode="auto">
                    <a:xfrm rot="5400000">
                      <a:off x="2556" y="7673"/>
                      <a:ext cx="0" cy="72"/>
                    </a:xfrm>
                    <a:prstGeom prst="straightConnector1">
                      <a:avLst/>
                    </a:prstGeom>
                    <a:noFill/>
                    <a:ln w="38100">
                      <a:solidFill>
                        <a:srgbClr val="000000"/>
                      </a:solidFill>
                      <a:round/>
                      <a:headEnd/>
                      <a:tailEnd/>
                    </a:ln>
                  </p:spPr>
                </p:cxnSp>
                <p:cxnSp>
                  <p:nvCxnSpPr>
                    <p:cNvPr id="118" name="AutoShape 14"/>
                    <p:cNvCxnSpPr>
                      <a:cxnSpLocks noChangeShapeType="1"/>
                    </p:cNvCxnSpPr>
                    <p:nvPr/>
                  </p:nvCxnSpPr>
                  <p:spPr bwMode="auto">
                    <a:xfrm rot="5400000">
                      <a:off x="2556" y="6953"/>
                      <a:ext cx="0" cy="72"/>
                    </a:xfrm>
                    <a:prstGeom prst="straightConnector1">
                      <a:avLst/>
                    </a:prstGeom>
                    <a:noFill/>
                    <a:ln w="38100">
                      <a:solidFill>
                        <a:srgbClr val="000000"/>
                      </a:solidFill>
                      <a:round/>
                      <a:headEnd/>
                      <a:tailEnd/>
                    </a:ln>
                  </p:spPr>
                </p:cxnSp>
                <p:cxnSp>
                  <p:nvCxnSpPr>
                    <p:cNvPr id="119" name="AutoShape 15"/>
                    <p:cNvCxnSpPr>
                      <a:cxnSpLocks noChangeShapeType="1"/>
                    </p:cNvCxnSpPr>
                    <p:nvPr/>
                  </p:nvCxnSpPr>
                  <p:spPr bwMode="auto">
                    <a:xfrm rot="5400000">
                      <a:off x="2556" y="11993"/>
                      <a:ext cx="0" cy="72"/>
                    </a:xfrm>
                    <a:prstGeom prst="straightConnector1">
                      <a:avLst/>
                    </a:prstGeom>
                    <a:noFill/>
                    <a:ln w="38100">
                      <a:solidFill>
                        <a:srgbClr val="000000"/>
                      </a:solidFill>
                      <a:round/>
                      <a:headEnd/>
                      <a:tailEnd/>
                    </a:ln>
                  </p:spPr>
                </p:cxnSp>
                <p:cxnSp>
                  <p:nvCxnSpPr>
                    <p:cNvPr id="120" name="AutoShape 16"/>
                    <p:cNvCxnSpPr>
                      <a:cxnSpLocks noChangeShapeType="1"/>
                    </p:cNvCxnSpPr>
                    <p:nvPr/>
                  </p:nvCxnSpPr>
                  <p:spPr bwMode="auto">
                    <a:xfrm rot="5400000">
                      <a:off x="2556" y="11258"/>
                      <a:ext cx="0" cy="72"/>
                    </a:xfrm>
                    <a:prstGeom prst="straightConnector1">
                      <a:avLst/>
                    </a:prstGeom>
                    <a:noFill/>
                    <a:ln w="38100">
                      <a:solidFill>
                        <a:srgbClr val="000000"/>
                      </a:solidFill>
                      <a:round/>
                      <a:headEnd/>
                      <a:tailEnd/>
                    </a:ln>
                  </p:spPr>
                </p:cxnSp>
              </p:grpSp>
            </p:grpSp>
            <p:cxnSp>
              <p:nvCxnSpPr>
                <p:cNvPr id="110" name="AutoShape 17"/>
                <p:cNvCxnSpPr>
                  <a:cxnSpLocks noChangeShapeType="1"/>
                </p:cNvCxnSpPr>
                <p:nvPr/>
              </p:nvCxnSpPr>
              <p:spPr bwMode="auto">
                <a:xfrm flipV="1">
                  <a:off x="669108" y="1423021"/>
                  <a:ext cx="0" cy="3170746"/>
                </a:xfrm>
                <a:prstGeom prst="straightConnector1">
                  <a:avLst/>
                </a:prstGeom>
                <a:noFill/>
                <a:ln w="9525">
                  <a:solidFill>
                    <a:srgbClr val="000000"/>
                  </a:solidFill>
                  <a:round/>
                  <a:headEnd/>
                  <a:tailEnd/>
                </a:ln>
              </p:spPr>
            </p:cxnSp>
            <p:sp>
              <p:nvSpPr>
                <p:cNvPr id="142" name="Text Box 4"/>
                <p:cNvSpPr txBox="1">
                  <a:spLocks noChangeArrowheads="1"/>
                </p:cNvSpPr>
                <p:nvPr/>
              </p:nvSpPr>
              <p:spPr bwMode="auto">
                <a:xfrm>
                  <a:off x="360278" y="1270727"/>
                  <a:ext cx="310101" cy="318448"/>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solidFill>
                        <a:schemeClr val="tx1"/>
                      </a:solidFill>
                      <a:latin typeface="Calibri" panose="020F0502020204030204" pitchFamily="34" charset="0"/>
                      <a:cs typeface="Calibri" panose="020F0502020204030204" pitchFamily="34" charset="0"/>
                    </a:rPr>
                    <a:t>9</a:t>
                  </a:r>
                </a:p>
              </p:txBody>
            </p:sp>
            <p:sp>
              <p:nvSpPr>
                <p:cNvPr id="143" name="Text Box 4"/>
                <p:cNvSpPr txBox="1">
                  <a:spLocks noChangeArrowheads="1"/>
                </p:cNvSpPr>
                <p:nvPr/>
              </p:nvSpPr>
              <p:spPr bwMode="auto">
                <a:xfrm>
                  <a:off x="358938" y="1601280"/>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8</a:t>
                  </a:r>
                  <a:endParaRPr lang="en-US" sz="1400" b="1" dirty="0">
                    <a:solidFill>
                      <a:schemeClr val="tx1"/>
                    </a:solidFill>
                    <a:latin typeface="Calibri" panose="020F0502020204030204" pitchFamily="34" charset="0"/>
                    <a:cs typeface="Calibri" panose="020F0502020204030204" pitchFamily="34" charset="0"/>
                  </a:endParaRPr>
                </a:p>
              </p:txBody>
            </p:sp>
            <p:sp>
              <p:nvSpPr>
                <p:cNvPr id="144" name="Text Box 4"/>
                <p:cNvSpPr txBox="1">
                  <a:spLocks noChangeArrowheads="1"/>
                </p:cNvSpPr>
                <p:nvPr/>
              </p:nvSpPr>
              <p:spPr bwMode="auto">
                <a:xfrm>
                  <a:off x="349485" y="1936975"/>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7</a:t>
                  </a:r>
                  <a:endParaRPr lang="en-US" sz="1400" b="1" dirty="0">
                    <a:solidFill>
                      <a:schemeClr val="tx1"/>
                    </a:solidFill>
                    <a:latin typeface="Calibri" panose="020F0502020204030204" pitchFamily="34" charset="0"/>
                    <a:cs typeface="Calibri" panose="020F0502020204030204" pitchFamily="34" charset="0"/>
                  </a:endParaRPr>
                </a:p>
              </p:txBody>
            </p:sp>
            <p:sp>
              <p:nvSpPr>
                <p:cNvPr id="145" name="Text Box 4"/>
                <p:cNvSpPr txBox="1">
                  <a:spLocks noChangeArrowheads="1"/>
                </p:cNvSpPr>
                <p:nvPr/>
              </p:nvSpPr>
              <p:spPr bwMode="auto">
                <a:xfrm>
                  <a:off x="345229" y="2304703"/>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6</a:t>
                  </a:r>
                  <a:endParaRPr lang="en-US" sz="1400" b="1" dirty="0">
                    <a:solidFill>
                      <a:schemeClr val="tx1"/>
                    </a:solidFill>
                    <a:latin typeface="Calibri" panose="020F0502020204030204" pitchFamily="34" charset="0"/>
                    <a:cs typeface="Calibri" panose="020F0502020204030204" pitchFamily="34" charset="0"/>
                  </a:endParaRPr>
                </a:p>
              </p:txBody>
            </p:sp>
            <p:sp>
              <p:nvSpPr>
                <p:cNvPr id="146" name="Text Box 4"/>
                <p:cNvSpPr txBox="1">
                  <a:spLocks noChangeArrowheads="1"/>
                </p:cNvSpPr>
                <p:nvPr/>
              </p:nvSpPr>
              <p:spPr bwMode="auto">
                <a:xfrm>
                  <a:off x="348317" y="2671975"/>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5</a:t>
                  </a:r>
                  <a:endParaRPr lang="en-US" sz="1400" b="1" dirty="0">
                    <a:solidFill>
                      <a:schemeClr val="tx1"/>
                    </a:solidFill>
                    <a:latin typeface="Calibri" panose="020F0502020204030204" pitchFamily="34" charset="0"/>
                    <a:cs typeface="Calibri" panose="020F0502020204030204" pitchFamily="34" charset="0"/>
                  </a:endParaRPr>
                </a:p>
              </p:txBody>
            </p:sp>
            <p:sp>
              <p:nvSpPr>
                <p:cNvPr id="147" name="Text Box 4"/>
                <p:cNvSpPr txBox="1">
                  <a:spLocks noChangeArrowheads="1"/>
                </p:cNvSpPr>
                <p:nvPr/>
              </p:nvSpPr>
              <p:spPr bwMode="auto">
                <a:xfrm>
                  <a:off x="339998" y="3015368"/>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4</a:t>
                  </a:r>
                  <a:endParaRPr lang="en-US" sz="1400" b="1" dirty="0">
                    <a:solidFill>
                      <a:schemeClr val="tx1"/>
                    </a:solidFill>
                    <a:latin typeface="Calibri" panose="020F0502020204030204" pitchFamily="34" charset="0"/>
                    <a:cs typeface="Calibri" panose="020F0502020204030204" pitchFamily="34" charset="0"/>
                  </a:endParaRPr>
                </a:p>
              </p:txBody>
            </p:sp>
            <p:sp>
              <p:nvSpPr>
                <p:cNvPr id="148" name="Text Box 4"/>
                <p:cNvSpPr txBox="1">
                  <a:spLocks noChangeArrowheads="1"/>
                </p:cNvSpPr>
                <p:nvPr/>
              </p:nvSpPr>
              <p:spPr bwMode="auto">
                <a:xfrm>
                  <a:off x="341462" y="3365525"/>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3</a:t>
                  </a:r>
                  <a:endParaRPr lang="en-US" sz="1400" b="1" dirty="0">
                    <a:solidFill>
                      <a:schemeClr val="tx1"/>
                    </a:solidFill>
                    <a:latin typeface="Calibri" panose="020F0502020204030204" pitchFamily="34" charset="0"/>
                    <a:cs typeface="Calibri" panose="020F0502020204030204" pitchFamily="34" charset="0"/>
                  </a:endParaRPr>
                </a:p>
              </p:txBody>
            </p:sp>
            <p:sp>
              <p:nvSpPr>
                <p:cNvPr id="149" name="Text Box 4"/>
                <p:cNvSpPr txBox="1">
                  <a:spLocks noChangeArrowheads="1"/>
                </p:cNvSpPr>
                <p:nvPr/>
              </p:nvSpPr>
              <p:spPr bwMode="auto">
                <a:xfrm>
                  <a:off x="335089" y="3733429"/>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2</a:t>
                  </a:r>
                  <a:endParaRPr lang="en-US" sz="1400" b="1" dirty="0">
                    <a:solidFill>
                      <a:schemeClr val="tx1"/>
                    </a:solidFill>
                    <a:latin typeface="Calibri" panose="020F0502020204030204" pitchFamily="34" charset="0"/>
                    <a:cs typeface="Calibri" panose="020F0502020204030204" pitchFamily="34" charset="0"/>
                  </a:endParaRPr>
                </a:p>
              </p:txBody>
            </p:sp>
            <p:sp>
              <p:nvSpPr>
                <p:cNvPr id="150" name="Text Box 4"/>
                <p:cNvSpPr txBox="1">
                  <a:spLocks noChangeArrowheads="1"/>
                </p:cNvSpPr>
                <p:nvPr/>
              </p:nvSpPr>
              <p:spPr bwMode="auto">
                <a:xfrm>
                  <a:off x="335859" y="4077387"/>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1</a:t>
                  </a:r>
                  <a:endParaRPr lang="en-US" sz="1400" b="1" dirty="0">
                    <a:solidFill>
                      <a:schemeClr val="tx1"/>
                    </a:solidFill>
                    <a:latin typeface="Calibri" panose="020F0502020204030204" pitchFamily="34" charset="0"/>
                    <a:cs typeface="Calibri" panose="020F0502020204030204" pitchFamily="34" charset="0"/>
                  </a:endParaRPr>
                </a:p>
              </p:txBody>
            </p:sp>
          </p:grpSp>
          <p:grpSp>
            <p:nvGrpSpPr>
              <p:cNvPr id="179" name="Group 178"/>
              <p:cNvGrpSpPr/>
              <p:nvPr/>
            </p:nvGrpSpPr>
            <p:grpSpPr>
              <a:xfrm>
                <a:off x="685006" y="4584156"/>
                <a:ext cx="3551528" cy="325533"/>
                <a:chOff x="685006" y="4584156"/>
                <a:chExt cx="3551528" cy="325533"/>
              </a:xfrm>
            </p:grpSpPr>
            <p:cxnSp>
              <p:nvCxnSpPr>
                <p:cNvPr id="93" name="AutoShape 19"/>
                <p:cNvCxnSpPr>
                  <a:cxnSpLocks noChangeShapeType="1"/>
                </p:cNvCxnSpPr>
                <p:nvPr/>
              </p:nvCxnSpPr>
              <p:spPr bwMode="auto">
                <a:xfrm>
                  <a:off x="692957" y="4593291"/>
                  <a:ext cx="3543577" cy="493"/>
                </a:xfrm>
                <a:prstGeom prst="straightConnector1">
                  <a:avLst/>
                </a:prstGeom>
                <a:noFill/>
                <a:ln w="9525">
                  <a:solidFill>
                    <a:srgbClr val="000000"/>
                  </a:solidFill>
                  <a:round/>
                  <a:headEnd/>
                  <a:tailEnd/>
                </a:ln>
              </p:spPr>
            </p:cxnSp>
            <p:grpSp>
              <p:nvGrpSpPr>
                <p:cNvPr id="95" name="Group 21"/>
                <p:cNvGrpSpPr>
                  <a:grpSpLocks/>
                </p:cNvGrpSpPr>
                <p:nvPr/>
              </p:nvGrpSpPr>
              <p:grpSpPr bwMode="auto">
                <a:xfrm>
                  <a:off x="685006" y="4584156"/>
                  <a:ext cx="3386782" cy="35483"/>
                  <a:chOff x="2520" y="8279"/>
                  <a:chExt cx="6480" cy="72"/>
                </a:xfrm>
              </p:grpSpPr>
              <p:grpSp>
                <p:nvGrpSpPr>
                  <p:cNvPr id="96" name="Group 22"/>
                  <p:cNvGrpSpPr>
                    <a:grpSpLocks/>
                  </p:cNvGrpSpPr>
                  <p:nvPr/>
                </p:nvGrpSpPr>
                <p:grpSpPr bwMode="auto">
                  <a:xfrm>
                    <a:off x="2520" y="8279"/>
                    <a:ext cx="5760" cy="72"/>
                    <a:chOff x="1728" y="12789"/>
                    <a:chExt cx="5760" cy="72"/>
                  </a:xfrm>
                </p:grpSpPr>
                <p:cxnSp>
                  <p:nvCxnSpPr>
                    <p:cNvPr id="98" name="AutoShape 23"/>
                    <p:cNvCxnSpPr>
                      <a:cxnSpLocks noChangeShapeType="1"/>
                    </p:cNvCxnSpPr>
                    <p:nvPr/>
                  </p:nvCxnSpPr>
                  <p:spPr bwMode="auto">
                    <a:xfrm>
                      <a:off x="7488" y="12789"/>
                      <a:ext cx="0" cy="72"/>
                    </a:xfrm>
                    <a:prstGeom prst="straightConnector1">
                      <a:avLst/>
                    </a:prstGeom>
                    <a:noFill/>
                    <a:ln w="38100">
                      <a:solidFill>
                        <a:srgbClr val="000000"/>
                      </a:solidFill>
                      <a:round/>
                      <a:headEnd/>
                      <a:tailEnd/>
                    </a:ln>
                  </p:spPr>
                </p:cxnSp>
                <p:cxnSp>
                  <p:nvCxnSpPr>
                    <p:cNvPr id="99" name="AutoShape 24"/>
                    <p:cNvCxnSpPr>
                      <a:cxnSpLocks noChangeShapeType="1"/>
                    </p:cNvCxnSpPr>
                    <p:nvPr/>
                  </p:nvCxnSpPr>
                  <p:spPr bwMode="auto">
                    <a:xfrm>
                      <a:off x="6768" y="12789"/>
                      <a:ext cx="0" cy="72"/>
                    </a:xfrm>
                    <a:prstGeom prst="straightConnector1">
                      <a:avLst/>
                    </a:prstGeom>
                    <a:noFill/>
                    <a:ln w="38100">
                      <a:solidFill>
                        <a:srgbClr val="000000"/>
                      </a:solidFill>
                      <a:round/>
                      <a:headEnd/>
                      <a:tailEnd/>
                    </a:ln>
                  </p:spPr>
                </p:cxnSp>
                <p:cxnSp>
                  <p:nvCxnSpPr>
                    <p:cNvPr id="100" name="AutoShape 25"/>
                    <p:cNvCxnSpPr>
                      <a:cxnSpLocks noChangeShapeType="1"/>
                    </p:cNvCxnSpPr>
                    <p:nvPr/>
                  </p:nvCxnSpPr>
                  <p:spPr bwMode="auto">
                    <a:xfrm>
                      <a:off x="1728" y="12789"/>
                      <a:ext cx="0" cy="72"/>
                    </a:xfrm>
                    <a:prstGeom prst="straightConnector1">
                      <a:avLst/>
                    </a:prstGeom>
                    <a:noFill/>
                    <a:ln w="38100">
                      <a:solidFill>
                        <a:srgbClr val="000000"/>
                      </a:solidFill>
                      <a:round/>
                      <a:headEnd/>
                      <a:tailEnd/>
                    </a:ln>
                  </p:spPr>
                </p:cxnSp>
                <p:cxnSp>
                  <p:nvCxnSpPr>
                    <p:cNvPr id="101" name="AutoShape 26"/>
                    <p:cNvCxnSpPr>
                      <a:cxnSpLocks noChangeShapeType="1"/>
                    </p:cNvCxnSpPr>
                    <p:nvPr/>
                  </p:nvCxnSpPr>
                  <p:spPr bwMode="auto">
                    <a:xfrm>
                      <a:off x="6048" y="12789"/>
                      <a:ext cx="0" cy="72"/>
                    </a:xfrm>
                    <a:prstGeom prst="straightConnector1">
                      <a:avLst/>
                    </a:prstGeom>
                    <a:noFill/>
                    <a:ln w="38100">
                      <a:solidFill>
                        <a:srgbClr val="000000"/>
                      </a:solidFill>
                      <a:round/>
                      <a:headEnd/>
                      <a:tailEnd/>
                    </a:ln>
                  </p:spPr>
                </p:cxnSp>
                <p:cxnSp>
                  <p:nvCxnSpPr>
                    <p:cNvPr id="102" name="AutoShape 27"/>
                    <p:cNvCxnSpPr>
                      <a:cxnSpLocks noChangeShapeType="1"/>
                    </p:cNvCxnSpPr>
                    <p:nvPr/>
                  </p:nvCxnSpPr>
                  <p:spPr bwMode="auto">
                    <a:xfrm>
                      <a:off x="5328" y="12789"/>
                      <a:ext cx="0" cy="72"/>
                    </a:xfrm>
                    <a:prstGeom prst="straightConnector1">
                      <a:avLst/>
                    </a:prstGeom>
                    <a:noFill/>
                    <a:ln w="38100">
                      <a:solidFill>
                        <a:srgbClr val="000000"/>
                      </a:solidFill>
                      <a:round/>
                      <a:headEnd/>
                      <a:tailEnd/>
                    </a:ln>
                  </p:spPr>
                </p:cxnSp>
                <p:cxnSp>
                  <p:nvCxnSpPr>
                    <p:cNvPr id="103" name="AutoShape 28"/>
                    <p:cNvCxnSpPr>
                      <a:cxnSpLocks noChangeShapeType="1"/>
                    </p:cNvCxnSpPr>
                    <p:nvPr/>
                  </p:nvCxnSpPr>
                  <p:spPr bwMode="auto">
                    <a:xfrm>
                      <a:off x="4608" y="12789"/>
                      <a:ext cx="0" cy="72"/>
                    </a:xfrm>
                    <a:prstGeom prst="straightConnector1">
                      <a:avLst/>
                    </a:prstGeom>
                    <a:noFill/>
                    <a:ln w="38100">
                      <a:solidFill>
                        <a:srgbClr val="000000"/>
                      </a:solidFill>
                      <a:round/>
                      <a:headEnd/>
                      <a:tailEnd/>
                    </a:ln>
                  </p:spPr>
                </p:cxnSp>
                <p:cxnSp>
                  <p:nvCxnSpPr>
                    <p:cNvPr id="104" name="AutoShape 29"/>
                    <p:cNvCxnSpPr>
                      <a:cxnSpLocks noChangeShapeType="1"/>
                    </p:cNvCxnSpPr>
                    <p:nvPr/>
                  </p:nvCxnSpPr>
                  <p:spPr bwMode="auto">
                    <a:xfrm>
                      <a:off x="3888" y="12789"/>
                      <a:ext cx="0" cy="72"/>
                    </a:xfrm>
                    <a:prstGeom prst="straightConnector1">
                      <a:avLst/>
                    </a:prstGeom>
                    <a:noFill/>
                    <a:ln w="38100">
                      <a:solidFill>
                        <a:srgbClr val="000000"/>
                      </a:solidFill>
                      <a:round/>
                      <a:headEnd/>
                      <a:tailEnd/>
                    </a:ln>
                  </p:spPr>
                </p:cxnSp>
                <p:cxnSp>
                  <p:nvCxnSpPr>
                    <p:cNvPr id="105" name="AutoShape 30"/>
                    <p:cNvCxnSpPr>
                      <a:cxnSpLocks noChangeShapeType="1"/>
                    </p:cNvCxnSpPr>
                    <p:nvPr/>
                  </p:nvCxnSpPr>
                  <p:spPr bwMode="auto">
                    <a:xfrm>
                      <a:off x="3168" y="12789"/>
                      <a:ext cx="0" cy="72"/>
                    </a:xfrm>
                    <a:prstGeom prst="straightConnector1">
                      <a:avLst/>
                    </a:prstGeom>
                    <a:noFill/>
                    <a:ln w="38100">
                      <a:solidFill>
                        <a:srgbClr val="000000"/>
                      </a:solidFill>
                      <a:round/>
                      <a:headEnd/>
                      <a:tailEnd/>
                    </a:ln>
                  </p:spPr>
                </p:cxnSp>
                <p:cxnSp>
                  <p:nvCxnSpPr>
                    <p:cNvPr id="106" name="AutoShape 31"/>
                    <p:cNvCxnSpPr>
                      <a:cxnSpLocks noChangeShapeType="1"/>
                    </p:cNvCxnSpPr>
                    <p:nvPr/>
                  </p:nvCxnSpPr>
                  <p:spPr bwMode="auto">
                    <a:xfrm>
                      <a:off x="2448" y="12789"/>
                      <a:ext cx="0" cy="72"/>
                    </a:xfrm>
                    <a:prstGeom prst="straightConnector1">
                      <a:avLst/>
                    </a:prstGeom>
                    <a:noFill/>
                    <a:ln w="38100">
                      <a:solidFill>
                        <a:srgbClr val="000000"/>
                      </a:solidFill>
                      <a:round/>
                      <a:headEnd/>
                      <a:tailEnd/>
                    </a:ln>
                  </p:spPr>
                </p:cxnSp>
              </p:grpSp>
              <p:cxnSp>
                <p:nvCxnSpPr>
                  <p:cNvPr id="97" name="AutoShape 32"/>
                  <p:cNvCxnSpPr>
                    <a:cxnSpLocks noChangeShapeType="1"/>
                  </p:cNvCxnSpPr>
                  <p:nvPr/>
                </p:nvCxnSpPr>
                <p:spPr bwMode="auto">
                  <a:xfrm>
                    <a:off x="9000" y="8279"/>
                    <a:ext cx="0" cy="72"/>
                  </a:xfrm>
                  <a:prstGeom prst="straightConnector1">
                    <a:avLst/>
                  </a:prstGeom>
                  <a:noFill/>
                  <a:ln w="38100">
                    <a:solidFill>
                      <a:srgbClr val="000000"/>
                    </a:solidFill>
                    <a:round/>
                    <a:headEnd/>
                    <a:tailEnd/>
                  </a:ln>
                </p:spPr>
              </p:cxnSp>
            </p:grpSp>
            <p:sp>
              <p:nvSpPr>
                <p:cNvPr id="151" name="Text Box 4"/>
                <p:cNvSpPr txBox="1">
                  <a:spLocks noChangeArrowheads="1"/>
                </p:cNvSpPr>
                <p:nvPr/>
              </p:nvSpPr>
              <p:spPr bwMode="auto">
                <a:xfrm>
                  <a:off x="3566299" y="4597833"/>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8</a:t>
                  </a:r>
                  <a:endParaRPr lang="en-US" sz="1400" b="1" dirty="0">
                    <a:solidFill>
                      <a:schemeClr val="tx1"/>
                    </a:solidFill>
                    <a:latin typeface="Calibri" panose="020F0502020204030204" pitchFamily="34" charset="0"/>
                    <a:cs typeface="Calibri" panose="020F0502020204030204" pitchFamily="34" charset="0"/>
                  </a:endParaRPr>
                </a:p>
              </p:txBody>
            </p:sp>
            <p:sp>
              <p:nvSpPr>
                <p:cNvPr id="152" name="Text Box 4"/>
                <p:cNvSpPr txBox="1">
                  <a:spLocks noChangeArrowheads="1"/>
                </p:cNvSpPr>
                <p:nvPr/>
              </p:nvSpPr>
              <p:spPr bwMode="auto">
                <a:xfrm>
                  <a:off x="3164119" y="4599561"/>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7</a:t>
                  </a:r>
                  <a:endParaRPr lang="en-US" sz="1400" b="1" dirty="0">
                    <a:solidFill>
                      <a:schemeClr val="tx1"/>
                    </a:solidFill>
                    <a:latin typeface="Calibri" panose="020F0502020204030204" pitchFamily="34" charset="0"/>
                    <a:cs typeface="Calibri" panose="020F0502020204030204" pitchFamily="34" charset="0"/>
                  </a:endParaRPr>
                </a:p>
              </p:txBody>
            </p:sp>
            <p:sp>
              <p:nvSpPr>
                <p:cNvPr id="153" name="Text Box 4"/>
                <p:cNvSpPr txBox="1">
                  <a:spLocks noChangeArrowheads="1"/>
                </p:cNvSpPr>
                <p:nvPr/>
              </p:nvSpPr>
              <p:spPr bwMode="auto">
                <a:xfrm>
                  <a:off x="2789966" y="4592859"/>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6</a:t>
                  </a:r>
                  <a:endParaRPr lang="en-US" sz="1400" b="1" dirty="0">
                    <a:solidFill>
                      <a:schemeClr val="tx1"/>
                    </a:solidFill>
                    <a:latin typeface="Calibri" panose="020F0502020204030204" pitchFamily="34" charset="0"/>
                    <a:cs typeface="Calibri" panose="020F0502020204030204" pitchFamily="34" charset="0"/>
                  </a:endParaRPr>
                </a:p>
              </p:txBody>
            </p:sp>
            <p:sp>
              <p:nvSpPr>
                <p:cNvPr id="154" name="Text Box 4"/>
                <p:cNvSpPr txBox="1">
                  <a:spLocks noChangeArrowheads="1"/>
                </p:cNvSpPr>
                <p:nvPr/>
              </p:nvSpPr>
              <p:spPr bwMode="auto">
                <a:xfrm>
                  <a:off x="2425926" y="4586922"/>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5</a:t>
                  </a:r>
                  <a:endParaRPr lang="en-US" sz="1400" b="1" dirty="0">
                    <a:solidFill>
                      <a:schemeClr val="tx1"/>
                    </a:solidFill>
                    <a:latin typeface="Calibri" panose="020F0502020204030204" pitchFamily="34" charset="0"/>
                    <a:cs typeface="Calibri" panose="020F0502020204030204" pitchFamily="34" charset="0"/>
                  </a:endParaRPr>
                </a:p>
              </p:txBody>
            </p:sp>
            <p:sp>
              <p:nvSpPr>
                <p:cNvPr id="155" name="Text Box 4"/>
                <p:cNvSpPr txBox="1">
                  <a:spLocks noChangeArrowheads="1"/>
                </p:cNvSpPr>
                <p:nvPr/>
              </p:nvSpPr>
              <p:spPr bwMode="auto">
                <a:xfrm>
                  <a:off x="2038299" y="4595614"/>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4</a:t>
                  </a:r>
                  <a:endParaRPr lang="en-US" sz="1400" b="1" dirty="0">
                    <a:solidFill>
                      <a:schemeClr val="tx1"/>
                    </a:solidFill>
                    <a:latin typeface="Calibri" panose="020F0502020204030204" pitchFamily="34" charset="0"/>
                    <a:cs typeface="Calibri" panose="020F0502020204030204" pitchFamily="34" charset="0"/>
                  </a:endParaRPr>
                </a:p>
              </p:txBody>
            </p:sp>
            <p:sp>
              <p:nvSpPr>
                <p:cNvPr id="156" name="Text Box 4"/>
                <p:cNvSpPr txBox="1">
                  <a:spLocks noChangeArrowheads="1"/>
                </p:cNvSpPr>
                <p:nvPr/>
              </p:nvSpPr>
              <p:spPr bwMode="auto">
                <a:xfrm>
                  <a:off x="1655642" y="4587561"/>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3</a:t>
                  </a:r>
                  <a:endParaRPr lang="en-US" sz="1400" b="1" dirty="0">
                    <a:solidFill>
                      <a:schemeClr val="tx1"/>
                    </a:solidFill>
                    <a:latin typeface="Calibri" panose="020F0502020204030204" pitchFamily="34" charset="0"/>
                    <a:cs typeface="Calibri" panose="020F0502020204030204" pitchFamily="34" charset="0"/>
                  </a:endParaRPr>
                </a:p>
              </p:txBody>
            </p:sp>
            <p:sp>
              <p:nvSpPr>
                <p:cNvPr id="157" name="Text Box 4"/>
                <p:cNvSpPr txBox="1">
                  <a:spLocks noChangeArrowheads="1"/>
                </p:cNvSpPr>
                <p:nvPr/>
              </p:nvSpPr>
              <p:spPr bwMode="auto">
                <a:xfrm>
                  <a:off x="1284192" y="4600019"/>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2</a:t>
                  </a:r>
                  <a:endParaRPr lang="en-US" sz="1400" b="1" dirty="0">
                    <a:solidFill>
                      <a:schemeClr val="tx1"/>
                    </a:solidFill>
                    <a:latin typeface="Calibri" panose="020F0502020204030204" pitchFamily="34" charset="0"/>
                    <a:cs typeface="Calibri" panose="020F0502020204030204" pitchFamily="34" charset="0"/>
                  </a:endParaRPr>
                </a:p>
              </p:txBody>
            </p:sp>
            <p:sp>
              <p:nvSpPr>
                <p:cNvPr id="158" name="Text Box 4"/>
                <p:cNvSpPr txBox="1">
                  <a:spLocks noChangeArrowheads="1"/>
                </p:cNvSpPr>
                <p:nvPr/>
              </p:nvSpPr>
              <p:spPr bwMode="auto">
                <a:xfrm>
                  <a:off x="909501" y="4590753"/>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1</a:t>
                  </a:r>
                  <a:endParaRPr lang="en-US" sz="1400" b="1" dirty="0">
                    <a:solidFill>
                      <a:schemeClr val="tx1"/>
                    </a:solidFill>
                    <a:latin typeface="Calibri" panose="020F0502020204030204" pitchFamily="34" charset="0"/>
                    <a:cs typeface="Calibri" panose="020F0502020204030204" pitchFamily="34" charset="0"/>
                  </a:endParaRPr>
                </a:p>
              </p:txBody>
            </p:sp>
            <p:sp>
              <p:nvSpPr>
                <p:cNvPr id="159" name="Text Box 4"/>
                <p:cNvSpPr txBox="1">
                  <a:spLocks noChangeArrowheads="1"/>
                </p:cNvSpPr>
                <p:nvPr/>
              </p:nvSpPr>
              <p:spPr bwMode="auto">
                <a:xfrm>
                  <a:off x="3926433" y="4601896"/>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solidFill>
                        <a:schemeClr val="tx1"/>
                      </a:solidFill>
                      <a:latin typeface="Calibri" panose="020F0502020204030204" pitchFamily="34" charset="0"/>
                      <a:cs typeface="Calibri" panose="020F0502020204030204" pitchFamily="34" charset="0"/>
                    </a:rPr>
                    <a:t>9</a:t>
                  </a:r>
                </a:p>
              </p:txBody>
            </p:sp>
          </p:grpSp>
        </p:grpSp>
      </p:grpSp>
      <p:sp>
        <p:nvSpPr>
          <p:cNvPr id="2" name="Title 1"/>
          <p:cNvSpPr>
            <a:spLocks noGrp="1"/>
          </p:cNvSpPr>
          <p:nvPr>
            <p:ph type="title"/>
          </p:nvPr>
        </p:nvSpPr>
        <p:spPr/>
        <p:txBody>
          <a:bodyPr>
            <a:normAutofit/>
          </a:bodyPr>
          <a:lstStyle/>
          <a:p>
            <a:pPr algn="ctr"/>
            <a:r>
              <a:rPr lang="en-US" sz="4000" dirty="0"/>
              <a:t>Under the Hood: Branch and Bound</a:t>
            </a:r>
          </a:p>
        </p:txBody>
      </p:sp>
      <p:graphicFrame>
        <p:nvGraphicFramePr>
          <p:cNvPr id="129" name="Table 128"/>
          <p:cNvGraphicFramePr>
            <a:graphicFrameLocks noGrp="1"/>
          </p:cNvGraphicFramePr>
          <p:nvPr/>
        </p:nvGraphicFramePr>
        <p:xfrm>
          <a:off x="909501" y="2053710"/>
          <a:ext cx="3162731" cy="1005840"/>
        </p:xfrm>
        <a:graphic>
          <a:graphicData uri="http://schemas.openxmlformats.org/drawingml/2006/table">
            <a:tbl>
              <a:tblPr firstRow="1" bandRow="1">
                <a:tableStyleId>{5C22544A-7EE6-4342-B048-85BDC9FD1C3A}</a:tableStyleId>
              </a:tblPr>
              <a:tblGrid>
                <a:gridCol w="1124525">
                  <a:extLst>
                    <a:ext uri="{9D8B030D-6E8A-4147-A177-3AD203B41FA5}">
                      <a16:colId xmlns:a16="http://schemas.microsoft.com/office/drawing/2014/main" val="20000"/>
                    </a:ext>
                  </a:extLst>
                </a:gridCol>
                <a:gridCol w="2038206">
                  <a:extLst>
                    <a:ext uri="{9D8B030D-6E8A-4147-A177-3AD203B41FA5}">
                      <a16:colId xmlns:a16="http://schemas.microsoft.com/office/drawing/2014/main" val="20001"/>
                    </a:ext>
                  </a:extLst>
                </a:gridCol>
              </a:tblGrid>
              <a:tr h="293060">
                <a:tc>
                  <a:txBody>
                    <a:bodyPr/>
                    <a:lstStyle/>
                    <a:p>
                      <a:r>
                        <a:rPr lang="en-US" sz="18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Maximize</a:t>
                      </a:r>
                    </a:p>
                  </a:txBody>
                  <a:tcPr marL="18288" marR="1828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P(rofit) = 7x + 11y </a:t>
                      </a:r>
                    </a:p>
                  </a:txBody>
                  <a:tcPr marR="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541035">
                <a:tc>
                  <a:txBody>
                    <a:bodyPr/>
                    <a:lstStyle/>
                    <a:p>
                      <a:r>
                        <a:rPr lang="en-US" sz="18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Subject to</a:t>
                      </a:r>
                    </a:p>
                  </a:txBody>
                  <a:tcPr marR="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dk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r>
                        <a:rPr lang="en-US" sz="18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x + y ≤ 6</a:t>
                      </a:r>
                      <a:endParaRPr lang="en-US" sz="18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r>
                        <a:rPr lang="en-US" sz="1800" b="0" kern="1200" dirty="0">
                          <a:solidFill>
                            <a:schemeClr val="dk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18x + 34y ≤ 154</a:t>
                      </a:r>
                    </a:p>
                  </a:txBody>
                  <a:tcPr marR="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38" name="TextBox 137"/>
          <p:cNvSpPr txBox="1"/>
          <p:nvPr/>
        </p:nvSpPr>
        <p:spPr>
          <a:xfrm>
            <a:off x="4375763" y="2051879"/>
            <a:ext cx="4257941" cy="400110"/>
          </a:xfrm>
          <a:prstGeom prst="rect">
            <a:avLst/>
          </a:prstGeom>
          <a:solidFill>
            <a:schemeClr val="accent6">
              <a:lumMod val="40000"/>
              <a:lumOff val="60000"/>
            </a:schemeClr>
          </a:solidFill>
          <a:ln>
            <a:solidFill>
              <a:schemeClr val="tx1"/>
            </a:solidFill>
          </a:ln>
        </p:spPr>
        <p:txBody>
          <a:bodyPr wrap="square" rtlCol="0">
            <a:spAutoFit/>
          </a:bodyPr>
          <a:lstStyle/>
          <a:p>
            <a:r>
              <a:rPr lang="en-US" sz="2000" dirty="0">
                <a:solidFill>
                  <a:schemeClr val="dk1"/>
                </a:solidFill>
                <a:effectLst>
                  <a:outerShdw blurRad="38100" dist="38100" dir="2700000" algn="tl">
                    <a:srgbClr val="FFFFFF"/>
                  </a:outerShdw>
                </a:effectLst>
                <a:latin typeface="Calibri" panose="020F0502020204030204" pitchFamily="34" charset="0"/>
                <a:cs typeface="Calibri" panose="020F0502020204030204" pitchFamily="34" charset="0"/>
              </a:rPr>
              <a:t>What if x</a:t>
            </a:r>
            <a:r>
              <a:rPr lang="en-US" sz="2000" baseline="-25000" dirty="0">
                <a:solidFill>
                  <a:schemeClr val="dk1"/>
                </a:solidFill>
                <a:effectLst>
                  <a:outerShdw blurRad="38100" dist="38100" dir="2700000" algn="tl">
                    <a:srgbClr val="FFFFFF"/>
                  </a:outerShdw>
                </a:effectLst>
                <a:latin typeface="Calibri" panose="020F0502020204030204" pitchFamily="34" charset="0"/>
                <a:cs typeface="Calibri" panose="020F0502020204030204" pitchFamily="34" charset="0"/>
              </a:rPr>
              <a:t> </a:t>
            </a:r>
            <a:r>
              <a:rPr lang="en-US" sz="2000" dirty="0">
                <a:solidFill>
                  <a:schemeClr val="dk1"/>
                </a:solidFill>
                <a:effectLst>
                  <a:outerShdw blurRad="38100" dist="38100" dir="2700000" algn="tl">
                    <a:srgbClr val="FFFFFF"/>
                  </a:outerShdw>
                </a:effectLst>
                <a:latin typeface="Calibri" panose="020F0502020204030204" pitchFamily="34" charset="0"/>
                <a:cs typeface="Calibri" panose="020F0502020204030204" pitchFamily="34" charset="0"/>
              </a:rPr>
              <a:t>and y must be integers?</a:t>
            </a:r>
            <a:endParaRPr lang="en-US" sz="2000" dirty="0">
              <a:latin typeface="Calibri" panose="020F0502020204030204" pitchFamily="34" charset="0"/>
              <a:cs typeface="Calibri" panose="020F0502020204030204" pitchFamily="34" charset="0"/>
            </a:endParaRPr>
          </a:p>
        </p:txBody>
      </p:sp>
      <p:graphicFrame>
        <p:nvGraphicFramePr>
          <p:cNvPr id="18" name="Table 17"/>
          <p:cNvGraphicFramePr>
            <a:graphicFrameLocks noGrp="1"/>
          </p:cNvGraphicFramePr>
          <p:nvPr/>
        </p:nvGraphicFramePr>
        <p:xfrm>
          <a:off x="4392031" y="3804408"/>
          <a:ext cx="4222032" cy="1863372"/>
        </p:xfrm>
        <a:graphic>
          <a:graphicData uri="http://schemas.openxmlformats.org/drawingml/2006/table">
            <a:tbl>
              <a:tblPr firstRow="1" bandRow="1">
                <a:tableStyleId>{5C22544A-7EE6-4342-B048-85BDC9FD1C3A}</a:tableStyleId>
              </a:tblPr>
              <a:tblGrid>
                <a:gridCol w="2111016">
                  <a:extLst>
                    <a:ext uri="{9D8B030D-6E8A-4147-A177-3AD203B41FA5}">
                      <a16:colId xmlns:a16="http://schemas.microsoft.com/office/drawing/2014/main" val="2309921528"/>
                    </a:ext>
                  </a:extLst>
                </a:gridCol>
                <a:gridCol w="2111016">
                  <a:extLst>
                    <a:ext uri="{9D8B030D-6E8A-4147-A177-3AD203B41FA5}">
                      <a16:colId xmlns:a16="http://schemas.microsoft.com/office/drawing/2014/main" val="4014399695"/>
                    </a:ext>
                  </a:extLst>
                </a:gridCol>
              </a:tblGrid>
              <a:tr h="339372">
                <a:tc gridSpan="2">
                  <a:txBody>
                    <a:bodyPr/>
                    <a:lstStyle/>
                    <a:p>
                      <a:pPr algn="ctr"/>
                      <a:r>
                        <a:rPr lang="en-US" sz="1600" b="1">
                          <a:solidFill>
                            <a:schemeClr val="tx1"/>
                          </a:solidFill>
                          <a:latin typeface="Calibri" panose="020F0502020204030204" pitchFamily="34" charset="0"/>
                          <a:cs typeface="Calibri" panose="020F0502020204030204" pitchFamily="34" charset="0"/>
                        </a:rPr>
                        <a:t>Try Four Closest Integer </a:t>
                      </a:r>
                      <a:r>
                        <a:rPr lang="en-US" sz="1600" b="1" dirty="0">
                          <a:solidFill>
                            <a:schemeClr val="tx1"/>
                          </a:solidFill>
                          <a:latin typeface="Calibri" panose="020F0502020204030204" pitchFamily="34" charset="0"/>
                          <a:cs typeface="Calibri" panose="020F0502020204030204" pitchFamily="34" charset="0"/>
                        </a:rPr>
                        <a:t>Points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2570058"/>
                  </a:ext>
                </a:extLst>
              </a:tr>
              <a:tr h="282810">
                <a:tc>
                  <a:txBody>
                    <a:bodyPr/>
                    <a:lstStyle/>
                    <a:p>
                      <a:pPr algn="ctr"/>
                      <a:r>
                        <a:rPr lang="en-US" sz="1400" b="0" i="0" dirty="0">
                          <a:solidFill>
                            <a:schemeClr val="tx1"/>
                          </a:solidFill>
                          <a:latin typeface="Calibri" panose="020F0502020204030204" pitchFamily="34" charset="0"/>
                          <a:cs typeface="Calibri" panose="020F0502020204030204" pitchFamily="34" charset="0"/>
                        </a:rPr>
                        <a:t>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latin typeface="Calibri" panose="020F0502020204030204" pitchFamily="34" charset="0"/>
                          <a:cs typeface="Calibri" panose="020F0502020204030204" pitchFamily="34" charset="0"/>
                        </a:rPr>
                        <a:t>P(rofit)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16096526"/>
                  </a:ext>
                </a:extLst>
              </a:tr>
              <a:tr h="282810">
                <a:tc>
                  <a:txBody>
                    <a:bodyPr/>
                    <a:lstStyle/>
                    <a:p>
                      <a:pPr algn="ctr"/>
                      <a:endParaRPr lang="en-US" sz="1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687804"/>
                  </a:ext>
                </a:extLst>
              </a:tr>
              <a:tr h="282810">
                <a:tc>
                  <a:txBody>
                    <a:bodyPr/>
                    <a:lstStyle/>
                    <a:p>
                      <a:pPr algn="ctr"/>
                      <a:endParaRPr lang="en-US" sz="1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3370522"/>
                  </a:ext>
                </a:extLst>
              </a:tr>
              <a:tr h="282810">
                <a:tc>
                  <a:txBody>
                    <a:bodyPr/>
                    <a:lstStyle/>
                    <a:p>
                      <a:pPr algn="ctr"/>
                      <a:endParaRPr lang="en-US" sz="1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4115213"/>
                  </a:ext>
                </a:extLst>
              </a:tr>
              <a:tr h="282810">
                <a:tc>
                  <a:txBody>
                    <a:bodyPr/>
                    <a:lstStyle/>
                    <a:p>
                      <a:pPr algn="ctr"/>
                      <a:endParaRPr lang="en-US" sz="1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2191814"/>
                  </a:ext>
                </a:extLst>
              </a:tr>
            </a:tbl>
          </a:graphicData>
        </a:graphic>
      </p:graphicFrame>
      <p:grpSp>
        <p:nvGrpSpPr>
          <p:cNvPr id="182" name="Group 181"/>
          <p:cNvGrpSpPr/>
          <p:nvPr/>
        </p:nvGrpSpPr>
        <p:grpSpPr>
          <a:xfrm>
            <a:off x="1886673" y="3286839"/>
            <a:ext cx="6727390" cy="1324272"/>
            <a:chOff x="1886673" y="2429589"/>
            <a:chExt cx="6727390" cy="1324272"/>
          </a:xfrm>
        </p:grpSpPr>
        <p:cxnSp>
          <p:nvCxnSpPr>
            <p:cNvPr id="124" name="Straight Arrow Connector 123"/>
            <p:cNvCxnSpPr>
              <a:cxnSpLocks/>
              <a:stCxn id="161" idx="1"/>
            </p:cNvCxnSpPr>
            <p:nvPr/>
          </p:nvCxnSpPr>
          <p:spPr bwMode="auto">
            <a:xfrm flipH="1">
              <a:off x="2121786" y="2629644"/>
              <a:ext cx="2253976" cy="1043674"/>
            </a:xfrm>
            <a:prstGeom prst="straightConnector1">
              <a:avLst/>
            </a:prstGeom>
            <a:solidFill>
              <a:schemeClr val="accent1"/>
            </a:solidFill>
            <a:ln w="19050" cap="flat" cmpd="sng" algn="ctr">
              <a:solidFill>
                <a:srgbClr val="00B050"/>
              </a:solidFill>
              <a:prstDash val="sysDot"/>
              <a:round/>
              <a:headEnd type="none" w="med" len="med"/>
              <a:tailEnd type="triangle"/>
            </a:ln>
            <a:effectLst/>
          </p:spPr>
        </p:cxnSp>
        <p:sp>
          <p:nvSpPr>
            <p:cNvPr id="161" name="TextBox 160"/>
            <p:cNvSpPr txBox="1"/>
            <p:nvPr/>
          </p:nvSpPr>
          <p:spPr>
            <a:xfrm>
              <a:off x="4375762" y="2429589"/>
              <a:ext cx="4238301" cy="400110"/>
            </a:xfrm>
            <a:prstGeom prst="rect">
              <a:avLst/>
            </a:prstGeom>
            <a:solidFill>
              <a:schemeClr val="bg1"/>
            </a:solidFill>
            <a:ln w="19050">
              <a:solidFill>
                <a:srgbClr val="00B050"/>
              </a:solidFill>
              <a:prstDash val="sysDot"/>
            </a:ln>
          </p:spPr>
          <p:txBody>
            <a:bodyPr wrap="square" rtlCol="0">
              <a:spAutoFit/>
            </a:bodyPr>
            <a:lstStyle/>
            <a:p>
              <a:r>
                <a:rPr lang="en-US" sz="2000" dirty="0">
                  <a:solidFill>
                    <a:srgbClr val="00B050"/>
                  </a:solidFill>
                  <a:effectLst>
                    <a:outerShdw blurRad="38100" dist="38100" dir="2700000" algn="tl">
                      <a:srgbClr val="FFFFFF"/>
                    </a:outerShdw>
                  </a:effectLst>
                  <a:latin typeface="Calibri" panose="020F0502020204030204" pitchFamily="34" charset="0"/>
                  <a:cs typeface="Calibri" panose="020F0502020204030204" pitchFamily="34" charset="0"/>
                </a:rPr>
                <a:t>Optimal </a:t>
              </a:r>
              <a:r>
                <a:rPr lang="en-US" sz="2000" i="1" dirty="0">
                  <a:solidFill>
                    <a:srgbClr val="00B050"/>
                  </a:solidFill>
                  <a:effectLst>
                    <a:outerShdw blurRad="38100" dist="38100" dir="2700000" algn="tl">
                      <a:srgbClr val="FFFFFF"/>
                    </a:outerShdw>
                  </a:effectLst>
                  <a:latin typeface="Calibri" panose="020F0502020204030204" pitchFamily="34" charset="0"/>
                  <a:cs typeface="Calibri" panose="020F0502020204030204" pitchFamily="34" charset="0"/>
                </a:rPr>
                <a:t>LP</a:t>
              </a:r>
              <a:r>
                <a:rPr lang="en-US" sz="2000" dirty="0">
                  <a:solidFill>
                    <a:srgbClr val="00B050"/>
                  </a:solidFill>
                  <a:effectLst>
                    <a:outerShdw blurRad="38100" dist="38100" dir="2700000" algn="tl">
                      <a:srgbClr val="FFFFFF"/>
                    </a:outerShdw>
                  </a:effectLst>
                  <a:latin typeface="Calibri" panose="020F0502020204030204" pitchFamily="34" charset="0"/>
                  <a:cs typeface="Calibri" panose="020F0502020204030204" pitchFamily="34" charset="0"/>
                </a:rPr>
                <a:t>: x</a:t>
              </a:r>
              <a:r>
                <a:rPr lang="en-US" sz="2000" baseline="-25000" dirty="0">
                  <a:solidFill>
                    <a:srgbClr val="00B050"/>
                  </a:solidFill>
                  <a:effectLst>
                    <a:outerShdw blurRad="38100" dist="38100" dir="2700000" algn="tl">
                      <a:srgbClr val="FFFFFF"/>
                    </a:outerShdw>
                  </a:effectLst>
                  <a:latin typeface="Calibri" panose="020F0502020204030204" pitchFamily="34" charset="0"/>
                  <a:cs typeface="Calibri" panose="020F0502020204030204" pitchFamily="34" charset="0"/>
                </a:rPr>
                <a:t> </a:t>
              </a:r>
              <a:r>
                <a:rPr lang="en-US" sz="2000" dirty="0">
                  <a:solidFill>
                    <a:srgbClr val="00B050"/>
                  </a:solidFill>
                  <a:effectLst>
                    <a:outerShdw blurRad="38100" dist="38100" dir="2700000" algn="tl">
                      <a:srgbClr val="FFFFFF"/>
                    </a:outerShdw>
                  </a:effectLst>
                  <a:latin typeface="Calibri" panose="020F0502020204030204" pitchFamily="34" charset="0"/>
                  <a:cs typeface="Calibri" panose="020F0502020204030204" pitchFamily="34" charset="0"/>
                </a:rPr>
                <a:t>= 3.13,  y = 2.88, P = 53.5</a:t>
              </a:r>
            </a:p>
          </p:txBody>
        </p:sp>
        <p:sp>
          <p:nvSpPr>
            <p:cNvPr id="123" name="7-Point Star 122"/>
            <p:cNvSpPr/>
            <p:nvPr/>
          </p:nvSpPr>
          <p:spPr bwMode="auto">
            <a:xfrm>
              <a:off x="1886673" y="3616702"/>
              <a:ext cx="137159" cy="137159"/>
            </a:xfrm>
            <a:prstGeom prst="star7">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6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190" name="Group 189"/>
          <p:cNvGrpSpPr/>
          <p:nvPr/>
        </p:nvGrpSpPr>
        <p:grpSpPr>
          <a:xfrm>
            <a:off x="996859" y="2683669"/>
            <a:ext cx="7636844" cy="1455095"/>
            <a:chOff x="996859" y="1826418"/>
            <a:chExt cx="7636844" cy="1455095"/>
          </a:xfrm>
        </p:grpSpPr>
        <p:cxnSp>
          <p:nvCxnSpPr>
            <p:cNvPr id="128" name="Straight Arrow Connector 127"/>
            <p:cNvCxnSpPr>
              <a:stCxn id="127" idx="1"/>
              <a:endCxn id="126" idx="0"/>
            </p:cNvCxnSpPr>
            <p:nvPr/>
          </p:nvCxnSpPr>
          <p:spPr bwMode="auto">
            <a:xfrm flipH="1">
              <a:off x="1119560" y="2026473"/>
              <a:ext cx="3256202" cy="1129150"/>
            </a:xfrm>
            <a:prstGeom prst="straightConnector1">
              <a:avLst/>
            </a:prstGeom>
            <a:solidFill>
              <a:schemeClr val="accent1"/>
            </a:solidFill>
            <a:ln w="19050" cap="flat" cmpd="sng" algn="ctr">
              <a:solidFill>
                <a:srgbClr val="00B0F0"/>
              </a:solidFill>
              <a:prstDash val="sysDot"/>
              <a:round/>
              <a:headEnd type="none" w="med" len="med"/>
              <a:tailEnd type="triangle"/>
            </a:ln>
            <a:effectLst/>
          </p:spPr>
        </p:cxnSp>
        <p:sp>
          <p:nvSpPr>
            <p:cNvPr id="127" name="TextBox 126"/>
            <p:cNvSpPr txBox="1"/>
            <p:nvPr/>
          </p:nvSpPr>
          <p:spPr>
            <a:xfrm>
              <a:off x="4375762" y="1826418"/>
              <a:ext cx="4257941" cy="400110"/>
            </a:xfrm>
            <a:prstGeom prst="rect">
              <a:avLst/>
            </a:prstGeom>
            <a:solidFill>
              <a:schemeClr val="bg1"/>
            </a:solidFill>
            <a:ln w="28575">
              <a:solidFill>
                <a:srgbClr val="00B0F0"/>
              </a:solidFill>
              <a:prstDash val="sysDot"/>
            </a:ln>
          </p:spPr>
          <p:txBody>
            <a:bodyPr wrap="square" rtlCol="0">
              <a:spAutoFit/>
            </a:bodyPr>
            <a:lstStyle/>
            <a:p>
              <a:r>
                <a:rPr lang="en-US" sz="2000" dirty="0">
                  <a:solidFill>
                    <a:srgbClr val="00B0F0"/>
                  </a:solidFill>
                  <a:effectLst>
                    <a:outerShdw blurRad="38100" dist="38100" dir="2700000" algn="tl">
                      <a:srgbClr val="FFFFFF"/>
                    </a:outerShdw>
                  </a:effectLst>
                  <a:latin typeface="Calibri" panose="020F0502020204030204" pitchFamily="34" charset="0"/>
                  <a:cs typeface="Calibri" panose="020F0502020204030204" pitchFamily="34" charset="0"/>
                </a:rPr>
                <a:t>Optimal </a:t>
              </a:r>
              <a:r>
                <a:rPr lang="en-US" sz="2000" i="1" dirty="0">
                  <a:solidFill>
                    <a:srgbClr val="00B0F0"/>
                  </a:solidFill>
                  <a:effectLst>
                    <a:outerShdw blurRad="38100" dist="38100" dir="2700000" algn="tl">
                      <a:srgbClr val="FFFFFF"/>
                    </a:outerShdw>
                  </a:effectLst>
                  <a:latin typeface="Calibri" panose="020F0502020204030204" pitchFamily="34" charset="0"/>
                  <a:cs typeface="Calibri" panose="020F0502020204030204" pitchFamily="34" charset="0"/>
                </a:rPr>
                <a:t>ILP</a:t>
              </a:r>
              <a:r>
                <a:rPr lang="en-US" sz="2000" dirty="0">
                  <a:solidFill>
                    <a:srgbClr val="00B0F0"/>
                  </a:solidFill>
                  <a:effectLst>
                    <a:outerShdw blurRad="38100" dist="38100" dir="2700000" algn="tl">
                      <a:srgbClr val="FFFFFF"/>
                    </a:outerShdw>
                  </a:effectLst>
                  <a:latin typeface="Calibri" panose="020F0502020204030204" pitchFamily="34" charset="0"/>
                  <a:cs typeface="Calibri" panose="020F0502020204030204" pitchFamily="34" charset="0"/>
                </a:rPr>
                <a:t>: x</a:t>
              </a:r>
              <a:r>
                <a:rPr lang="en-US" sz="2000" baseline="-25000" dirty="0">
                  <a:solidFill>
                    <a:srgbClr val="00B0F0"/>
                  </a:solidFill>
                  <a:effectLst>
                    <a:outerShdw blurRad="38100" dist="38100" dir="2700000" algn="tl">
                      <a:srgbClr val="FFFFFF"/>
                    </a:outerShdw>
                  </a:effectLst>
                  <a:latin typeface="Calibri" panose="020F0502020204030204" pitchFamily="34" charset="0"/>
                  <a:cs typeface="Calibri" panose="020F0502020204030204" pitchFamily="34" charset="0"/>
                </a:rPr>
                <a:t> </a:t>
              </a:r>
              <a:r>
                <a:rPr lang="en-US" sz="2000" dirty="0">
                  <a:solidFill>
                    <a:srgbClr val="00B0F0"/>
                  </a:solidFill>
                  <a:effectLst>
                    <a:outerShdw blurRad="38100" dist="38100" dir="2700000" algn="tl">
                      <a:srgbClr val="FFFFFF"/>
                    </a:outerShdw>
                  </a:effectLst>
                  <a:latin typeface="Calibri" panose="020F0502020204030204" pitchFamily="34" charset="0"/>
                  <a:cs typeface="Calibri" panose="020F0502020204030204" pitchFamily="34" charset="0"/>
                </a:rPr>
                <a:t>= 1, y = 4, P = 51</a:t>
              </a:r>
            </a:p>
          </p:txBody>
        </p:sp>
        <p:sp>
          <p:nvSpPr>
            <p:cNvPr id="126" name="7-Point Star 125"/>
            <p:cNvSpPr/>
            <p:nvPr/>
          </p:nvSpPr>
          <p:spPr bwMode="auto">
            <a:xfrm>
              <a:off x="996859" y="3124531"/>
              <a:ext cx="136188" cy="156982"/>
            </a:xfrm>
            <a:prstGeom prst="star7">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6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166" name="TextBox 165"/>
          <p:cNvSpPr txBox="1"/>
          <p:nvPr/>
        </p:nvSpPr>
        <p:spPr>
          <a:xfrm>
            <a:off x="5224618" y="4434959"/>
            <a:ext cx="521297"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(3,3)</a:t>
            </a:r>
            <a:endParaRPr lang="en-US" sz="1600" dirty="0">
              <a:latin typeface="Calibri" panose="020F0502020204030204" pitchFamily="34" charset="0"/>
              <a:cs typeface="Calibri" panose="020F0502020204030204" pitchFamily="34" charset="0"/>
            </a:endParaRPr>
          </a:p>
        </p:txBody>
      </p:sp>
      <p:sp>
        <p:nvSpPr>
          <p:cNvPr id="167" name="TextBox 166"/>
          <p:cNvSpPr txBox="1"/>
          <p:nvPr/>
        </p:nvSpPr>
        <p:spPr>
          <a:xfrm>
            <a:off x="5224985" y="4731376"/>
            <a:ext cx="521297"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(4,3)</a:t>
            </a:r>
            <a:endParaRPr lang="en-US" sz="1600" dirty="0">
              <a:latin typeface="Calibri" panose="020F0502020204030204" pitchFamily="34" charset="0"/>
              <a:cs typeface="Calibri" panose="020F0502020204030204" pitchFamily="34" charset="0"/>
            </a:endParaRPr>
          </a:p>
        </p:txBody>
      </p:sp>
      <p:sp>
        <p:nvSpPr>
          <p:cNvPr id="168" name="TextBox 167"/>
          <p:cNvSpPr txBox="1"/>
          <p:nvPr/>
        </p:nvSpPr>
        <p:spPr>
          <a:xfrm>
            <a:off x="5224985" y="5033501"/>
            <a:ext cx="521297"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(3,2)</a:t>
            </a:r>
            <a:endParaRPr lang="en-US" sz="1600" dirty="0">
              <a:latin typeface="Calibri" panose="020F0502020204030204" pitchFamily="34" charset="0"/>
              <a:cs typeface="Calibri" panose="020F0502020204030204" pitchFamily="34" charset="0"/>
            </a:endParaRPr>
          </a:p>
        </p:txBody>
      </p:sp>
      <p:sp>
        <p:nvSpPr>
          <p:cNvPr id="169" name="TextBox 168"/>
          <p:cNvSpPr txBox="1"/>
          <p:nvPr/>
        </p:nvSpPr>
        <p:spPr>
          <a:xfrm>
            <a:off x="5224985" y="5345492"/>
            <a:ext cx="521297"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(4,2)</a:t>
            </a:r>
            <a:endParaRPr lang="en-US" sz="1600" dirty="0">
              <a:latin typeface="Calibri" panose="020F0502020204030204" pitchFamily="34" charset="0"/>
              <a:cs typeface="Calibri" panose="020F0502020204030204" pitchFamily="34" charset="0"/>
            </a:endParaRPr>
          </a:p>
        </p:txBody>
      </p:sp>
      <p:sp>
        <p:nvSpPr>
          <p:cNvPr id="170" name="TextBox 169"/>
          <p:cNvSpPr txBox="1"/>
          <p:nvPr/>
        </p:nvSpPr>
        <p:spPr>
          <a:xfrm>
            <a:off x="7144316" y="4434959"/>
            <a:ext cx="887679" cy="307777"/>
          </a:xfrm>
          <a:prstGeom prst="rect">
            <a:avLst/>
          </a:prstGeom>
          <a:noFill/>
        </p:spPr>
        <p:txBody>
          <a:bodyPr wrap="none" rtlCol="0">
            <a:spAutoFit/>
          </a:bodyPr>
          <a:lstStyle/>
          <a:p>
            <a:r>
              <a:rPr lang="en-US" sz="1400" dirty="0">
                <a:solidFill>
                  <a:srgbClr val="FF0000"/>
                </a:solidFill>
                <a:latin typeface="Calibri" panose="020F0502020204030204" pitchFamily="34" charset="0"/>
                <a:cs typeface="Calibri" panose="020F0502020204030204" pitchFamily="34" charset="0"/>
              </a:rPr>
              <a:t>Infeasible</a:t>
            </a:r>
            <a:endParaRPr lang="en-US" sz="1600" dirty="0">
              <a:solidFill>
                <a:srgbClr val="FF0000"/>
              </a:solidFill>
              <a:latin typeface="Calibri" panose="020F0502020204030204" pitchFamily="34" charset="0"/>
              <a:cs typeface="Calibri" panose="020F0502020204030204" pitchFamily="34" charset="0"/>
            </a:endParaRPr>
          </a:p>
        </p:txBody>
      </p:sp>
      <p:sp>
        <p:nvSpPr>
          <p:cNvPr id="172" name="TextBox 171"/>
          <p:cNvSpPr txBox="1"/>
          <p:nvPr/>
        </p:nvSpPr>
        <p:spPr>
          <a:xfrm>
            <a:off x="7391536" y="5065509"/>
            <a:ext cx="367408" cy="307777"/>
          </a:xfrm>
          <a:prstGeom prst="rect">
            <a:avLst/>
          </a:prstGeom>
          <a:noFill/>
        </p:spPr>
        <p:txBody>
          <a:bodyPr wrap="none" rtlCol="0">
            <a:spAutoFit/>
          </a:bodyPr>
          <a:lstStyle/>
          <a:p>
            <a:r>
              <a:rPr lang="en-US" sz="1400" dirty="0">
                <a:solidFill>
                  <a:srgbClr val="00B050"/>
                </a:solidFill>
                <a:latin typeface="Calibri" panose="020F0502020204030204" pitchFamily="34" charset="0"/>
                <a:cs typeface="Calibri" panose="020F0502020204030204" pitchFamily="34" charset="0"/>
              </a:rPr>
              <a:t>43</a:t>
            </a:r>
            <a:endParaRPr lang="en-US" sz="1600" dirty="0">
              <a:solidFill>
                <a:srgbClr val="00B050"/>
              </a:solidFill>
              <a:latin typeface="Calibri" panose="020F0502020204030204" pitchFamily="34" charset="0"/>
              <a:cs typeface="Calibri" panose="020F0502020204030204" pitchFamily="34" charset="0"/>
            </a:endParaRPr>
          </a:p>
        </p:txBody>
      </p:sp>
      <p:sp>
        <p:nvSpPr>
          <p:cNvPr id="173" name="TextBox 172"/>
          <p:cNvSpPr txBox="1"/>
          <p:nvPr/>
        </p:nvSpPr>
        <p:spPr>
          <a:xfrm>
            <a:off x="7391536" y="5360004"/>
            <a:ext cx="367408" cy="307777"/>
          </a:xfrm>
          <a:prstGeom prst="rect">
            <a:avLst/>
          </a:prstGeom>
          <a:noFill/>
        </p:spPr>
        <p:txBody>
          <a:bodyPr wrap="none" rtlCol="0">
            <a:spAutoFit/>
          </a:bodyPr>
          <a:lstStyle/>
          <a:p>
            <a:r>
              <a:rPr lang="en-US" sz="1400" dirty="0">
                <a:solidFill>
                  <a:srgbClr val="00B050"/>
                </a:solidFill>
                <a:latin typeface="Calibri" panose="020F0502020204030204" pitchFamily="34" charset="0"/>
                <a:cs typeface="Calibri" panose="020F0502020204030204" pitchFamily="34" charset="0"/>
              </a:rPr>
              <a:t>50</a:t>
            </a:r>
            <a:endParaRPr lang="en-US" sz="1600" dirty="0">
              <a:solidFill>
                <a:srgbClr val="00B050"/>
              </a:solidFill>
              <a:latin typeface="Calibri" panose="020F0502020204030204" pitchFamily="34" charset="0"/>
              <a:cs typeface="Calibri" panose="020F0502020204030204" pitchFamily="34" charset="0"/>
            </a:endParaRPr>
          </a:p>
        </p:txBody>
      </p:sp>
      <p:sp>
        <p:nvSpPr>
          <p:cNvPr id="174" name="TextBox 173"/>
          <p:cNvSpPr txBox="1"/>
          <p:nvPr/>
        </p:nvSpPr>
        <p:spPr>
          <a:xfrm>
            <a:off x="7144316" y="4737041"/>
            <a:ext cx="887679" cy="307777"/>
          </a:xfrm>
          <a:prstGeom prst="rect">
            <a:avLst/>
          </a:prstGeom>
          <a:noFill/>
        </p:spPr>
        <p:txBody>
          <a:bodyPr wrap="none" rtlCol="0">
            <a:spAutoFit/>
          </a:bodyPr>
          <a:lstStyle/>
          <a:p>
            <a:r>
              <a:rPr lang="en-US" sz="1400" dirty="0">
                <a:solidFill>
                  <a:srgbClr val="FF0000"/>
                </a:solidFill>
                <a:latin typeface="Calibri" panose="020F0502020204030204" pitchFamily="34" charset="0"/>
                <a:cs typeface="Calibri" panose="020F0502020204030204" pitchFamily="34" charset="0"/>
              </a:rPr>
              <a:t>Infeasible</a:t>
            </a:r>
            <a:endParaRPr lang="en-US" sz="1600" dirty="0">
              <a:solidFill>
                <a:srgbClr val="FF0000"/>
              </a:solidFill>
              <a:latin typeface="Calibri" panose="020F0502020204030204" pitchFamily="34" charset="0"/>
              <a:cs typeface="Calibri" panose="020F0502020204030204" pitchFamily="34" charset="0"/>
            </a:endParaRPr>
          </a:p>
        </p:txBody>
      </p:sp>
      <p:sp>
        <p:nvSpPr>
          <p:cNvPr id="185" name="Oval 184"/>
          <p:cNvSpPr/>
          <p:nvPr/>
        </p:nvSpPr>
        <p:spPr>
          <a:xfrm>
            <a:off x="1781633" y="4355530"/>
            <a:ext cx="95416" cy="95416"/>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86" name="Oval 185"/>
          <p:cNvSpPr/>
          <p:nvPr/>
        </p:nvSpPr>
        <p:spPr>
          <a:xfrm>
            <a:off x="2142535" y="4363419"/>
            <a:ext cx="95416" cy="95416"/>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87" name="Oval 186"/>
          <p:cNvSpPr/>
          <p:nvPr/>
        </p:nvSpPr>
        <p:spPr>
          <a:xfrm>
            <a:off x="1780010" y="4691842"/>
            <a:ext cx="95416" cy="95416"/>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88" name="Oval 187"/>
          <p:cNvSpPr/>
          <p:nvPr/>
        </p:nvSpPr>
        <p:spPr>
          <a:xfrm>
            <a:off x="2121786" y="4695027"/>
            <a:ext cx="95416" cy="95416"/>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86BC0F73-EB78-CA44-A925-BF50D815098B}"/>
              </a:ext>
            </a:extLst>
          </p:cNvPr>
          <p:cNvSpPr/>
          <p:nvPr/>
        </p:nvSpPr>
        <p:spPr>
          <a:xfrm>
            <a:off x="4283052" y="5513892"/>
            <a:ext cx="362600" cy="584775"/>
          </a:xfrm>
          <a:prstGeom prst="rect">
            <a:avLst/>
          </a:prstGeom>
        </p:spPr>
        <p:txBody>
          <a:bodyPr wrap="none">
            <a:spAutoFit/>
          </a:bodyPr>
          <a:lstStyle/>
          <a:p>
            <a:r>
              <a:rPr lang="en-US"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x</a:t>
            </a:r>
            <a:endParaRPr lang="en-US" dirty="0">
              <a:solidFill>
                <a:schemeClr val="tx1"/>
              </a:solidFill>
            </a:endParaRPr>
          </a:p>
        </p:txBody>
      </p:sp>
      <p:sp>
        <p:nvSpPr>
          <p:cNvPr id="121" name="Rectangle 120">
            <a:extLst>
              <a:ext uri="{FF2B5EF4-FFF2-40B4-BE49-F238E27FC236}">
                <a16:creationId xmlns:a16="http://schemas.microsoft.com/office/drawing/2014/main" id="{2CDD2A72-3C4F-DC48-AACE-FBE3EEBCD897}"/>
              </a:ext>
            </a:extLst>
          </p:cNvPr>
          <p:cNvSpPr/>
          <p:nvPr/>
        </p:nvSpPr>
        <p:spPr>
          <a:xfrm>
            <a:off x="177639" y="1537610"/>
            <a:ext cx="370614" cy="584775"/>
          </a:xfrm>
          <a:prstGeom prst="rect">
            <a:avLst/>
          </a:prstGeom>
        </p:spPr>
        <p:txBody>
          <a:bodyPr wrap="none">
            <a:spAutoFit/>
          </a:bodyPr>
          <a:lstStyle/>
          <a:p>
            <a:r>
              <a:rPr lang="en-US"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y</a:t>
            </a:r>
            <a:endParaRPr lang="en-US" dirty="0">
              <a:solidFill>
                <a:schemeClr val="tx1"/>
              </a:solidFill>
            </a:endParaRPr>
          </a:p>
        </p:txBody>
      </p:sp>
    </p:spTree>
    <p:extLst>
      <p:ext uri="{BB962C8B-B14F-4D97-AF65-F5344CB8AC3E}">
        <p14:creationId xmlns:p14="http://schemas.microsoft.com/office/powerpoint/2010/main" val="29906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66" grpId="0"/>
      <p:bldP spid="167" grpId="0"/>
      <p:bldP spid="168" grpId="0"/>
      <p:bldP spid="169" grpId="0"/>
      <p:bldP spid="170" grpId="0"/>
      <p:bldP spid="172" grpId="0"/>
      <p:bldP spid="173" grpId="0"/>
      <p:bldP spid="174" grpId="0"/>
      <p:bldP spid="185" grpId="0" animBg="1"/>
      <p:bldP spid="186" grpId="0" animBg="1"/>
      <p:bldP spid="187" grpId="0" animBg="1"/>
      <p:bldP spid="188" grpId="0" animBg="1"/>
      <p:bldP spid="3" grpId="0"/>
      <p:bldP spid="1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69105" y="3906853"/>
            <a:ext cx="1143671" cy="500454"/>
            <a:chOff x="5384350" y="5374179"/>
            <a:chExt cx="1143671" cy="500454"/>
          </a:xfrm>
        </p:grpSpPr>
        <p:pic>
          <p:nvPicPr>
            <p:cNvPr id="15" name="Picture 14"/>
            <p:cNvPicPr>
              <a:picLocks noChangeAspect="1"/>
            </p:cNvPicPr>
            <p:nvPr/>
          </p:nvPicPr>
          <p:blipFill rotWithShape="1">
            <a:blip r:embed="rId3">
              <a:duotone>
                <a:schemeClr val="accent1">
                  <a:shade val="45000"/>
                  <a:satMod val="135000"/>
                </a:schemeClr>
                <a:prstClr val="white"/>
              </a:duotone>
            </a:blip>
            <a:srcRect r="48885" b="68341"/>
            <a:stretch/>
          </p:blipFill>
          <p:spPr>
            <a:xfrm>
              <a:off x="5384350" y="5374179"/>
              <a:ext cx="1143671" cy="486389"/>
            </a:xfrm>
            <a:prstGeom prst="rect">
              <a:avLst/>
            </a:prstGeom>
          </p:spPr>
        </p:pic>
        <p:cxnSp>
          <p:nvCxnSpPr>
            <p:cNvPr id="220" name="Straight Connector 219"/>
            <p:cNvCxnSpPr/>
            <p:nvPr/>
          </p:nvCxnSpPr>
          <p:spPr>
            <a:xfrm>
              <a:off x="5384350" y="5860568"/>
              <a:ext cx="1034092" cy="1406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674476" y="3904961"/>
            <a:ext cx="771857" cy="490713"/>
            <a:chOff x="-300039" y="2793877"/>
            <a:chExt cx="771857" cy="490713"/>
          </a:xfrm>
        </p:grpSpPr>
        <p:pic>
          <p:nvPicPr>
            <p:cNvPr id="32" name="Picture 31"/>
            <p:cNvPicPr>
              <a:picLocks noChangeAspect="1"/>
            </p:cNvPicPr>
            <p:nvPr/>
          </p:nvPicPr>
          <p:blipFill rotWithShape="1">
            <a:blip r:embed="rId4"/>
            <a:srcRect r="65503" b="68114"/>
            <a:stretch/>
          </p:blipFill>
          <p:spPr>
            <a:xfrm>
              <a:off x="-300039" y="2793877"/>
              <a:ext cx="771857" cy="489882"/>
            </a:xfrm>
            <a:prstGeom prst="rect">
              <a:avLst/>
            </a:prstGeom>
          </p:spPr>
        </p:pic>
        <p:cxnSp>
          <p:nvCxnSpPr>
            <p:cNvPr id="247" name="Straight Connector 246"/>
            <p:cNvCxnSpPr/>
            <p:nvPr/>
          </p:nvCxnSpPr>
          <p:spPr>
            <a:xfrm flipV="1">
              <a:off x="-295555" y="3279699"/>
              <a:ext cx="760651" cy="48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flipH="1">
              <a:off x="466606" y="3174472"/>
              <a:ext cx="189" cy="10522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7" name="Freeform 86"/>
          <p:cNvSpPr/>
          <p:nvPr/>
        </p:nvSpPr>
        <p:spPr bwMode="auto">
          <a:xfrm>
            <a:off x="685800" y="3899961"/>
            <a:ext cx="2237676" cy="1539820"/>
          </a:xfrm>
          <a:custGeom>
            <a:avLst/>
            <a:gdLst>
              <a:gd name="connsiteX0" fmla="*/ 0 w 2743200"/>
              <a:gd name="connsiteY0" fmla="*/ 2057400 h 2057400"/>
              <a:gd name="connsiteX1" fmla="*/ 9144 w 2743200"/>
              <a:gd name="connsiteY1" fmla="*/ 0 h 2057400"/>
              <a:gd name="connsiteX2" fmla="*/ 1499616 w 2743200"/>
              <a:gd name="connsiteY2" fmla="*/ 804672 h 2057400"/>
              <a:gd name="connsiteX3" fmla="*/ 2743200 w 2743200"/>
              <a:gd name="connsiteY3" fmla="*/ 2048256 h 2057400"/>
              <a:gd name="connsiteX4" fmla="*/ 0 w 2743200"/>
              <a:gd name="connsiteY4" fmla="*/ 2057400 h 20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057400">
                <a:moveTo>
                  <a:pt x="0" y="2057400"/>
                </a:moveTo>
                <a:lnTo>
                  <a:pt x="9144" y="0"/>
                </a:lnTo>
                <a:lnTo>
                  <a:pt x="1499616" y="804672"/>
                </a:lnTo>
                <a:lnTo>
                  <a:pt x="2743200" y="2048256"/>
                </a:lnTo>
                <a:lnTo>
                  <a:pt x="0" y="2057400"/>
                </a:lnTo>
                <a:close/>
              </a:path>
            </a:pathLst>
          </a:cu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600" dirty="0">
              <a:solidFill>
                <a:schemeClr val="tx1"/>
              </a:solidFill>
              <a:effectLst>
                <a:outerShdw blurRad="38100" dist="38100" dir="2700000" algn="tl">
                  <a:srgbClr val="000000">
                    <a:alpha val="43137"/>
                  </a:srgbClr>
                </a:outerShdw>
              </a:effectLst>
              <a:highlight>
                <a:srgbClr val="FFCC00"/>
              </a:highlight>
              <a:latin typeface="Calibri" panose="020F0502020204030204" pitchFamily="34" charset="0"/>
              <a:cs typeface="Calibri" panose="020F0502020204030204" pitchFamily="34" charset="0"/>
            </a:endParaRPr>
          </a:p>
        </p:txBody>
      </p:sp>
      <p:grpSp>
        <p:nvGrpSpPr>
          <p:cNvPr id="258" name="Group 257"/>
          <p:cNvGrpSpPr/>
          <p:nvPr/>
        </p:nvGrpSpPr>
        <p:grpSpPr>
          <a:xfrm>
            <a:off x="663981" y="3894297"/>
            <a:ext cx="331958" cy="156702"/>
            <a:chOff x="663981" y="3037047"/>
            <a:chExt cx="331958" cy="156702"/>
          </a:xfrm>
        </p:grpSpPr>
        <p:pic>
          <p:nvPicPr>
            <p:cNvPr id="107" name="Picture 106"/>
            <p:cNvPicPr>
              <a:picLocks noChangeAspect="1"/>
            </p:cNvPicPr>
            <p:nvPr/>
          </p:nvPicPr>
          <p:blipFill rotWithShape="1">
            <a:blip r:embed="rId5"/>
            <a:srcRect t="-1032" r="85333" b="90832"/>
            <a:stretch/>
          </p:blipFill>
          <p:spPr>
            <a:xfrm>
              <a:off x="664761" y="3037047"/>
              <a:ext cx="328176" cy="156702"/>
            </a:xfrm>
            <a:prstGeom prst="rect">
              <a:avLst/>
            </a:prstGeom>
          </p:spPr>
        </p:pic>
        <p:cxnSp>
          <p:nvCxnSpPr>
            <p:cNvPr id="257" name="Straight Connector 256"/>
            <p:cNvCxnSpPr/>
            <p:nvPr/>
          </p:nvCxnSpPr>
          <p:spPr>
            <a:xfrm>
              <a:off x="663981" y="3193407"/>
              <a:ext cx="331958"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92" name="AutoShape 34"/>
          <p:cNvCxnSpPr>
            <a:cxnSpLocks noChangeShapeType="1"/>
          </p:cNvCxnSpPr>
          <p:nvPr/>
        </p:nvCxnSpPr>
        <p:spPr bwMode="auto">
          <a:xfrm>
            <a:off x="666483" y="3911196"/>
            <a:ext cx="3130076" cy="1536480"/>
          </a:xfrm>
          <a:prstGeom prst="straightConnector1">
            <a:avLst/>
          </a:prstGeom>
          <a:noFill/>
          <a:ln w="38100">
            <a:solidFill>
              <a:srgbClr val="0D0D0D"/>
            </a:solidFill>
            <a:round/>
            <a:headEnd/>
            <a:tailEnd/>
          </a:ln>
          <a:effectLst/>
        </p:spPr>
      </p:cxnSp>
      <p:cxnSp>
        <p:nvCxnSpPr>
          <p:cNvPr id="89" name="AutoShape 33"/>
          <p:cNvCxnSpPr>
            <a:cxnSpLocks noChangeShapeType="1"/>
          </p:cNvCxnSpPr>
          <p:nvPr/>
        </p:nvCxnSpPr>
        <p:spPr bwMode="auto">
          <a:xfrm>
            <a:off x="646526" y="3335368"/>
            <a:ext cx="2290540" cy="2122692"/>
          </a:xfrm>
          <a:prstGeom prst="straightConnector1">
            <a:avLst/>
          </a:prstGeom>
          <a:noFill/>
          <a:ln w="38100">
            <a:solidFill>
              <a:srgbClr val="17365D"/>
            </a:solidFill>
            <a:round/>
            <a:headEnd/>
            <a:tailEnd/>
          </a:ln>
          <a:effectLst/>
        </p:spPr>
      </p:cxnSp>
      <p:grpSp>
        <p:nvGrpSpPr>
          <p:cNvPr id="7" name="Group 6"/>
          <p:cNvGrpSpPr/>
          <p:nvPr/>
        </p:nvGrpSpPr>
        <p:grpSpPr>
          <a:xfrm>
            <a:off x="1024890" y="4022376"/>
            <a:ext cx="3010472" cy="1099953"/>
            <a:chOff x="1061760" y="3172499"/>
            <a:chExt cx="3010472" cy="1099953"/>
          </a:xfrm>
        </p:grpSpPr>
        <p:grpSp>
          <p:nvGrpSpPr>
            <p:cNvPr id="25" name="Group 36"/>
            <p:cNvGrpSpPr>
              <a:grpSpLocks/>
            </p:cNvGrpSpPr>
            <p:nvPr/>
          </p:nvGrpSpPr>
          <p:grpSpPr bwMode="auto">
            <a:xfrm>
              <a:off x="1061760" y="3874125"/>
              <a:ext cx="3010472" cy="398327"/>
              <a:chOff x="3480" y="7019"/>
              <a:chExt cx="5760" cy="809"/>
            </a:xfrm>
          </p:grpSpPr>
          <p:grpSp>
            <p:nvGrpSpPr>
              <p:cNvPr id="66" name="Group 37"/>
              <p:cNvGrpSpPr>
                <a:grpSpLocks/>
              </p:cNvGrpSpPr>
              <p:nvPr/>
            </p:nvGrpSpPr>
            <p:grpSpPr bwMode="auto">
              <a:xfrm>
                <a:off x="3480" y="7754"/>
                <a:ext cx="5760" cy="74"/>
                <a:chOff x="2760" y="8519"/>
                <a:chExt cx="5760" cy="74"/>
              </a:xfrm>
            </p:grpSpPr>
            <p:cxnSp>
              <p:nvCxnSpPr>
                <p:cNvPr id="77" name="AutoShape 38"/>
                <p:cNvCxnSpPr>
                  <a:cxnSpLocks noChangeShapeType="1"/>
                </p:cNvCxnSpPr>
                <p:nvPr/>
              </p:nvCxnSpPr>
              <p:spPr bwMode="auto">
                <a:xfrm>
                  <a:off x="8520" y="8519"/>
                  <a:ext cx="0" cy="72"/>
                </a:xfrm>
                <a:prstGeom prst="straightConnector1">
                  <a:avLst/>
                </a:prstGeom>
                <a:noFill/>
                <a:ln w="38100">
                  <a:solidFill>
                    <a:srgbClr val="000000"/>
                  </a:solidFill>
                  <a:round/>
                  <a:headEnd/>
                  <a:tailEnd/>
                </a:ln>
              </p:spPr>
            </p:cxnSp>
            <p:cxnSp>
              <p:nvCxnSpPr>
                <p:cNvPr id="78" name="AutoShape 39"/>
                <p:cNvCxnSpPr>
                  <a:cxnSpLocks noChangeShapeType="1"/>
                </p:cNvCxnSpPr>
                <p:nvPr/>
              </p:nvCxnSpPr>
              <p:spPr bwMode="auto">
                <a:xfrm>
                  <a:off x="7800" y="8519"/>
                  <a:ext cx="0" cy="72"/>
                </a:xfrm>
                <a:prstGeom prst="straightConnector1">
                  <a:avLst/>
                </a:prstGeom>
                <a:noFill/>
                <a:ln w="38100">
                  <a:solidFill>
                    <a:srgbClr val="000000"/>
                  </a:solidFill>
                  <a:round/>
                  <a:headEnd/>
                  <a:tailEnd/>
                </a:ln>
              </p:spPr>
            </p:cxnSp>
            <p:cxnSp>
              <p:nvCxnSpPr>
                <p:cNvPr id="79" name="AutoShape 40"/>
                <p:cNvCxnSpPr>
                  <a:cxnSpLocks noChangeShapeType="1"/>
                </p:cNvCxnSpPr>
                <p:nvPr/>
              </p:nvCxnSpPr>
              <p:spPr bwMode="auto">
                <a:xfrm>
                  <a:off x="2760" y="8519"/>
                  <a:ext cx="0" cy="72"/>
                </a:xfrm>
                <a:prstGeom prst="straightConnector1">
                  <a:avLst/>
                </a:prstGeom>
                <a:noFill/>
                <a:ln w="38100">
                  <a:solidFill>
                    <a:srgbClr val="000000"/>
                  </a:solidFill>
                  <a:round/>
                  <a:headEnd/>
                  <a:tailEnd/>
                </a:ln>
              </p:spPr>
            </p:cxnSp>
            <p:cxnSp>
              <p:nvCxnSpPr>
                <p:cNvPr id="80" name="AutoShape 41"/>
                <p:cNvCxnSpPr>
                  <a:cxnSpLocks noChangeShapeType="1"/>
                </p:cNvCxnSpPr>
                <p:nvPr/>
              </p:nvCxnSpPr>
              <p:spPr bwMode="auto">
                <a:xfrm>
                  <a:off x="7080" y="8519"/>
                  <a:ext cx="0" cy="72"/>
                </a:xfrm>
                <a:prstGeom prst="straightConnector1">
                  <a:avLst/>
                </a:prstGeom>
                <a:noFill/>
                <a:ln w="38100">
                  <a:solidFill>
                    <a:srgbClr val="000000"/>
                  </a:solidFill>
                  <a:round/>
                  <a:headEnd/>
                  <a:tailEnd/>
                </a:ln>
              </p:spPr>
            </p:cxnSp>
            <p:cxnSp>
              <p:nvCxnSpPr>
                <p:cNvPr id="81" name="AutoShape 42"/>
                <p:cNvCxnSpPr>
                  <a:cxnSpLocks noChangeShapeType="1"/>
                </p:cNvCxnSpPr>
                <p:nvPr/>
              </p:nvCxnSpPr>
              <p:spPr bwMode="auto">
                <a:xfrm>
                  <a:off x="6360" y="8519"/>
                  <a:ext cx="0" cy="72"/>
                </a:xfrm>
                <a:prstGeom prst="straightConnector1">
                  <a:avLst/>
                </a:prstGeom>
                <a:noFill/>
                <a:ln w="38100">
                  <a:solidFill>
                    <a:srgbClr val="000000"/>
                  </a:solidFill>
                  <a:round/>
                  <a:headEnd/>
                  <a:tailEnd/>
                </a:ln>
              </p:spPr>
            </p:cxnSp>
            <p:cxnSp>
              <p:nvCxnSpPr>
                <p:cNvPr id="82" name="AutoShape 43"/>
                <p:cNvCxnSpPr>
                  <a:cxnSpLocks noChangeShapeType="1"/>
                </p:cNvCxnSpPr>
                <p:nvPr/>
              </p:nvCxnSpPr>
              <p:spPr bwMode="auto">
                <a:xfrm>
                  <a:off x="5640" y="8519"/>
                  <a:ext cx="0" cy="72"/>
                </a:xfrm>
                <a:prstGeom prst="straightConnector1">
                  <a:avLst/>
                </a:prstGeom>
                <a:noFill/>
                <a:ln w="38100">
                  <a:solidFill>
                    <a:srgbClr val="000000"/>
                  </a:solidFill>
                  <a:round/>
                  <a:headEnd/>
                  <a:tailEnd/>
                </a:ln>
              </p:spPr>
            </p:cxnSp>
            <p:cxnSp>
              <p:nvCxnSpPr>
                <p:cNvPr id="83" name="AutoShape 44"/>
                <p:cNvCxnSpPr>
                  <a:cxnSpLocks noChangeShapeType="1"/>
                </p:cNvCxnSpPr>
                <p:nvPr/>
              </p:nvCxnSpPr>
              <p:spPr bwMode="auto">
                <a:xfrm>
                  <a:off x="4920" y="8519"/>
                  <a:ext cx="0" cy="72"/>
                </a:xfrm>
                <a:prstGeom prst="straightConnector1">
                  <a:avLst/>
                </a:prstGeom>
                <a:noFill/>
                <a:ln w="38100">
                  <a:solidFill>
                    <a:srgbClr val="000000"/>
                  </a:solidFill>
                  <a:round/>
                  <a:headEnd/>
                  <a:tailEnd/>
                </a:ln>
              </p:spPr>
            </p:cxnSp>
            <p:cxnSp>
              <p:nvCxnSpPr>
                <p:cNvPr id="84" name="AutoShape 45"/>
                <p:cNvCxnSpPr>
                  <a:cxnSpLocks noChangeShapeType="1"/>
                </p:cNvCxnSpPr>
                <p:nvPr/>
              </p:nvCxnSpPr>
              <p:spPr bwMode="auto">
                <a:xfrm>
                  <a:off x="4200" y="8521"/>
                  <a:ext cx="0" cy="72"/>
                </a:xfrm>
                <a:prstGeom prst="straightConnector1">
                  <a:avLst/>
                </a:prstGeom>
                <a:noFill/>
                <a:ln w="38100">
                  <a:solidFill>
                    <a:srgbClr val="000000"/>
                  </a:solidFill>
                  <a:round/>
                  <a:headEnd/>
                  <a:tailEnd/>
                </a:ln>
              </p:spPr>
            </p:cxnSp>
            <p:cxnSp>
              <p:nvCxnSpPr>
                <p:cNvPr id="85" name="AutoShape 46"/>
                <p:cNvCxnSpPr>
                  <a:cxnSpLocks noChangeShapeType="1"/>
                </p:cNvCxnSpPr>
                <p:nvPr/>
              </p:nvCxnSpPr>
              <p:spPr bwMode="auto">
                <a:xfrm>
                  <a:off x="3480" y="8519"/>
                  <a:ext cx="0" cy="72"/>
                </a:xfrm>
                <a:prstGeom prst="straightConnector1">
                  <a:avLst/>
                </a:prstGeom>
                <a:noFill/>
                <a:ln w="38100">
                  <a:solidFill>
                    <a:srgbClr val="000000"/>
                  </a:solidFill>
                  <a:round/>
                  <a:headEnd/>
                  <a:tailEnd/>
                </a:ln>
              </p:spPr>
            </p:cxnSp>
          </p:grpSp>
          <p:grpSp>
            <p:nvGrpSpPr>
              <p:cNvPr id="67" name="Group 47"/>
              <p:cNvGrpSpPr>
                <a:grpSpLocks/>
              </p:cNvGrpSpPr>
              <p:nvPr/>
            </p:nvGrpSpPr>
            <p:grpSpPr bwMode="auto">
              <a:xfrm>
                <a:off x="3480" y="7019"/>
                <a:ext cx="5760" cy="72"/>
                <a:chOff x="2760" y="8519"/>
                <a:chExt cx="5760" cy="72"/>
              </a:xfrm>
            </p:grpSpPr>
            <p:cxnSp>
              <p:nvCxnSpPr>
                <p:cNvPr id="68" name="AutoShape 48"/>
                <p:cNvCxnSpPr>
                  <a:cxnSpLocks noChangeShapeType="1"/>
                </p:cNvCxnSpPr>
                <p:nvPr/>
              </p:nvCxnSpPr>
              <p:spPr bwMode="auto">
                <a:xfrm>
                  <a:off x="8520" y="8519"/>
                  <a:ext cx="0" cy="72"/>
                </a:xfrm>
                <a:prstGeom prst="straightConnector1">
                  <a:avLst/>
                </a:prstGeom>
                <a:noFill/>
                <a:ln w="38100">
                  <a:solidFill>
                    <a:srgbClr val="000000"/>
                  </a:solidFill>
                  <a:round/>
                  <a:headEnd/>
                  <a:tailEnd/>
                </a:ln>
              </p:spPr>
            </p:cxnSp>
            <p:cxnSp>
              <p:nvCxnSpPr>
                <p:cNvPr id="69" name="AutoShape 49"/>
                <p:cNvCxnSpPr>
                  <a:cxnSpLocks noChangeShapeType="1"/>
                </p:cNvCxnSpPr>
                <p:nvPr/>
              </p:nvCxnSpPr>
              <p:spPr bwMode="auto">
                <a:xfrm>
                  <a:off x="7800" y="8519"/>
                  <a:ext cx="0" cy="72"/>
                </a:xfrm>
                <a:prstGeom prst="straightConnector1">
                  <a:avLst/>
                </a:prstGeom>
                <a:noFill/>
                <a:ln w="38100">
                  <a:solidFill>
                    <a:srgbClr val="000000"/>
                  </a:solidFill>
                  <a:round/>
                  <a:headEnd/>
                  <a:tailEnd/>
                </a:ln>
              </p:spPr>
            </p:cxnSp>
            <p:cxnSp>
              <p:nvCxnSpPr>
                <p:cNvPr id="70" name="AutoShape 50"/>
                <p:cNvCxnSpPr>
                  <a:cxnSpLocks noChangeShapeType="1"/>
                </p:cNvCxnSpPr>
                <p:nvPr/>
              </p:nvCxnSpPr>
              <p:spPr bwMode="auto">
                <a:xfrm>
                  <a:off x="2760" y="8519"/>
                  <a:ext cx="0" cy="72"/>
                </a:xfrm>
                <a:prstGeom prst="straightConnector1">
                  <a:avLst/>
                </a:prstGeom>
                <a:noFill/>
                <a:ln w="38100">
                  <a:solidFill>
                    <a:srgbClr val="000000"/>
                  </a:solidFill>
                  <a:round/>
                  <a:headEnd/>
                  <a:tailEnd/>
                </a:ln>
              </p:spPr>
            </p:cxnSp>
            <p:cxnSp>
              <p:nvCxnSpPr>
                <p:cNvPr id="71" name="AutoShape 51"/>
                <p:cNvCxnSpPr>
                  <a:cxnSpLocks noChangeShapeType="1"/>
                </p:cNvCxnSpPr>
                <p:nvPr/>
              </p:nvCxnSpPr>
              <p:spPr bwMode="auto">
                <a:xfrm>
                  <a:off x="7080" y="8519"/>
                  <a:ext cx="0" cy="72"/>
                </a:xfrm>
                <a:prstGeom prst="straightConnector1">
                  <a:avLst/>
                </a:prstGeom>
                <a:noFill/>
                <a:ln w="38100">
                  <a:solidFill>
                    <a:srgbClr val="000000"/>
                  </a:solidFill>
                  <a:round/>
                  <a:headEnd/>
                  <a:tailEnd/>
                </a:ln>
              </p:spPr>
            </p:cxnSp>
            <p:cxnSp>
              <p:nvCxnSpPr>
                <p:cNvPr id="72" name="AutoShape 52"/>
                <p:cNvCxnSpPr>
                  <a:cxnSpLocks noChangeShapeType="1"/>
                </p:cNvCxnSpPr>
                <p:nvPr/>
              </p:nvCxnSpPr>
              <p:spPr bwMode="auto">
                <a:xfrm>
                  <a:off x="6360" y="8519"/>
                  <a:ext cx="0" cy="72"/>
                </a:xfrm>
                <a:prstGeom prst="straightConnector1">
                  <a:avLst/>
                </a:prstGeom>
                <a:noFill/>
                <a:ln w="38100">
                  <a:solidFill>
                    <a:srgbClr val="000000"/>
                  </a:solidFill>
                  <a:round/>
                  <a:headEnd/>
                  <a:tailEnd/>
                </a:ln>
              </p:spPr>
            </p:cxnSp>
            <p:cxnSp>
              <p:nvCxnSpPr>
                <p:cNvPr id="73" name="AutoShape 53"/>
                <p:cNvCxnSpPr>
                  <a:cxnSpLocks noChangeShapeType="1"/>
                </p:cNvCxnSpPr>
                <p:nvPr/>
              </p:nvCxnSpPr>
              <p:spPr bwMode="auto">
                <a:xfrm>
                  <a:off x="5640" y="8519"/>
                  <a:ext cx="0" cy="72"/>
                </a:xfrm>
                <a:prstGeom prst="straightConnector1">
                  <a:avLst/>
                </a:prstGeom>
                <a:noFill/>
                <a:ln w="38100">
                  <a:solidFill>
                    <a:srgbClr val="000000"/>
                  </a:solidFill>
                  <a:round/>
                  <a:headEnd/>
                  <a:tailEnd/>
                </a:ln>
              </p:spPr>
            </p:cxnSp>
            <p:cxnSp>
              <p:nvCxnSpPr>
                <p:cNvPr id="74" name="AutoShape 54"/>
                <p:cNvCxnSpPr>
                  <a:cxnSpLocks noChangeShapeType="1"/>
                </p:cNvCxnSpPr>
                <p:nvPr/>
              </p:nvCxnSpPr>
              <p:spPr bwMode="auto">
                <a:xfrm>
                  <a:off x="4920" y="8519"/>
                  <a:ext cx="0" cy="72"/>
                </a:xfrm>
                <a:prstGeom prst="straightConnector1">
                  <a:avLst/>
                </a:prstGeom>
                <a:noFill/>
                <a:ln w="38100">
                  <a:solidFill>
                    <a:srgbClr val="000000"/>
                  </a:solidFill>
                  <a:round/>
                  <a:headEnd/>
                  <a:tailEnd/>
                </a:ln>
              </p:spPr>
            </p:cxnSp>
            <p:cxnSp>
              <p:nvCxnSpPr>
                <p:cNvPr id="75" name="AutoShape 55"/>
                <p:cNvCxnSpPr>
                  <a:cxnSpLocks noChangeShapeType="1"/>
                </p:cNvCxnSpPr>
                <p:nvPr/>
              </p:nvCxnSpPr>
              <p:spPr bwMode="auto">
                <a:xfrm>
                  <a:off x="4200" y="8519"/>
                  <a:ext cx="0" cy="72"/>
                </a:xfrm>
                <a:prstGeom prst="straightConnector1">
                  <a:avLst/>
                </a:prstGeom>
                <a:noFill/>
                <a:ln w="38100">
                  <a:solidFill>
                    <a:srgbClr val="000000"/>
                  </a:solidFill>
                  <a:round/>
                  <a:headEnd/>
                  <a:tailEnd/>
                </a:ln>
              </p:spPr>
            </p:cxnSp>
            <p:cxnSp>
              <p:nvCxnSpPr>
                <p:cNvPr id="76" name="AutoShape 56"/>
                <p:cNvCxnSpPr>
                  <a:cxnSpLocks noChangeShapeType="1"/>
                </p:cNvCxnSpPr>
                <p:nvPr/>
              </p:nvCxnSpPr>
              <p:spPr bwMode="auto">
                <a:xfrm>
                  <a:off x="3480" y="8519"/>
                  <a:ext cx="0" cy="72"/>
                </a:xfrm>
                <a:prstGeom prst="straightConnector1">
                  <a:avLst/>
                </a:prstGeom>
                <a:noFill/>
                <a:ln w="38100">
                  <a:solidFill>
                    <a:srgbClr val="000000"/>
                  </a:solidFill>
                  <a:round/>
                  <a:headEnd/>
                  <a:tailEnd/>
                </a:ln>
              </p:spPr>
            </p:cxnSp>
          </p:grpSp>
        </p:grpSp>
        <p:grpSp>
          <p:nvGrpSpPr>
            <p:cNvPr id="45" name="Group 58"/>
            <p:cNvGrpSpPr>
              <a:grpSpLocks/>
            </p:cNvGrpSpPr>
            <p:nvPr/>
          </p:nvGrpSpPr>
          <p:grpSpPr bwMode="auto">
            <a:xfrm>
              <a:off x="1061760" y="3534390"/>
              <a:ext cx="3010472" cy="35451"/>
              <a:chOff x="2760" y="8519"/>
              <a:chExt cx="5760" cy="72"/>
            </a:xfrm>
          </p:grpSpPr>
          <p:cxnSp>
            <p:nvCxnSpPr>
              <p:cNvPr id="57" name="AutoShape 59"/>
              <p:cNvCxnSpPr>
                <a:cxnSpLocks noChangeShapeType="1"/>
              </p:cNvCxnSpPr>
              <p:nvPr/>
            </p:nvCxnSpPr>
            <p:spPr bwMode="auto">
              <a:xfrm>
                <a:off x="8520" y="8519"/>
                <a:ext cx="0" cy="72"/>
              </a:xfrm>
              <a:prstGeom prst="straightConnector1">
                <a:avLst/>
              </a:prstGeom>
              <a:noFill/>
              <a:ln w="38100">
                <a:solidFill>
                  <a:srgbClr val="000000"/>
                </a:solidFill>
                <a:round/>
                <a:headEnd/>
                <a:tailEnd/>
              </a:ln>
            </p:spPr>
          </p:cxnSp>
          <p:cxnSp>
            <p:nvCxnSpPr>
              <p:cNvPr id="58" name="AutoShape 60"/>
              <p:cNvCxnSpPr>
                <a:cxnSpLocks noChangeShapeType="1"/>
              </p:cNvCxnSpPr>
              <p:nvPr/>
            </p:nvCxnSpPr>
            <p:spPr bwMode="auto">
              <a:xfrm>
                <a:off x="7800" y="8519"/>
                <a:ext cx="0" cy="72"/>
              </a:xfrm>
              <a:prstGeom prst="straightConnector1">
                <a:avLst/>
              </a:prstGeom>
              <a:noFill/>
              <a:ln w="38100">
                <a:solidFill>
                  <a:srgbClr val="000000"/>
                </a:solidFill>
                <a:round/>
                <a:headEnd/>
                <a:tailEnd/>
              </a:ln>
            </p:spPr>
          </p:cxnSp>
          <p:cxnSp>
            <p:nvCxnSpPr>
              <p:cNvPr id="59" name="AutoShape 61"/>
              <p:cNvCxnSpPr>
                <a:cxnSpLocks noChangeShapeType="1"/>
              </p:cNvCxnSpPr>
              <p:nvPr/>
            </p:nvCxnSpPr>
            <p:spPr bwMode="auto">
              <a:xfrm>
                <a:off x="2760" y="8519"/>
                <a:ext cx="0" cy="72"/>
              </a:xfrm>
              <a:prstGeom prst="straightConnector1">
                <a:avLst/>
              </a:prstGeom>
              <a:noFill/>
              <a:ln w="38100">
                <a:solidFill>
                  <a:srgbClr val="000000"/>
                </a:solidFill>
                <a:round/>
                <a:headEnd/>
                <a:tailEnd/>
              </a:ln>
            </p:spPr>
          </p:cxnSp>
          <p:cxnSp>
            <p:nvCxnSpPr>
              <p:cNvPr id="60" name="AutoShape 62"/>
              <p:cNvCxnSpPr>
                <a:cxnSpLocks noChangeShapeType="1"/>
              </p:cNvCxnSpPr>
              <p:nvPr/>
            </p:nvCxnSpPr>
            <p:spPr bwMode="auto">
              <a:xfrm>
                <a:off x="7080" y="8519"/>
                <a:ext cx="0" cy="72"/>
              </a:xfrm>
              <a:prstGeom prst="straightConnector1">
                <a:avLst/>
              </a:prstGeom>
              <a:noFill/>
              <a:ln w="38100">
                <a:solidFill>
                  <a:srgbClr val="000000"/>
                </a:solidFill>
                <a:round/>
                <a:headEnd/>
                <a:tailEnd/>
              </a:ln>
            </p:spPr>
          </p:cxnSp>
          <p:cxnSp>
            <p:nvCxnSpPr>
              <p:cNvPr id="61" name="AutoShape 63"/>
              <p:cNvCxnSpPr>
                <a:cxnSpLocks noChangeShapeType="1"/>
              </p:cNvCxnSpPr>
              <p:nvPr/>
            </p:nvCxnSpPr>
            <p:spPr bwMode="auto">
              <a:xfrm>
                <a:off x="6360" y="8519"/>
                <a:ext cx="0" cy="72"/>
              </a:xfrm>
              <a:prstGeom prst="straightConnector1">
                <a:avLst/>
              </a:prstGeom>
              <a:noFill/>
              <a:ln w="38100">
                <a:solidFill>
                  <a:srgbClr val="000000"/>
                </a:solidFill>
                <a:round/>
                <a:headEnd/>
                <a:tailEnd/>
              </a:ln>
            </p:spPr>
          </p:cxnSp>
          <p:cxnSp>
            <p:nvCxnSpPr>
              <p:cNvPr id="62" name="AutoShape 64"/>
              <p:cNvCxnSpPr>
                <a:cxnSpLocks noChangeShapeType="1"/>
              </p:cNvCxnSpPr>
              <p:nvPr/>
            </p:nvCxnSpPr>
            <p:spPr bwMode="auto">
              <a:xfrm>
                <a:off x="5640" y="8519"/>
                <a:ext cx="0" cy="72"/>
              </a:xfrm>
              <a:prstGeom prst="straightConnector1">
                <a:avLst/>
              </a:prstGeom>
              <a:noFill/>
              <a:ln w="38100">
                <a:solidFill>
                  <a:srgbClr val="000000"/>
                </a:solidFill>
                <a:round/>
                <a:headEnd/>
                <a:tailEnd/>
              </a:ln>
            </p:spPr>
          </p:cxnSp>
          <p:cxnSp>
            <p:nvCxnSpPr>
              <p:cNvPr id="63" name="AutoShape 65"/>
              <p:cNvCxnSpPr>
                <a:cxnSpLocks noChangeShapeType="1"/>
              </p:cNvCxnSpPr>
              <p:nvPr/>
            </p:nvCxnSpPr>
            <p:spPr bwMode="auto">
              <a:xfrm>
                <a:off x="4920" y="8519"/>
                <a:ext cx="0" cy="72"/>
              </a:xfrm>
              <a:prstGeom prst="straightConnector1">
                <a:avLst/>
              </a:prstGeom>
              <a:noFill/>
              <a:ln w="38100">
                <a:solidFill>
                  <a:srgbClr val="000000"/>
                </a:solidFill>
                <a:round/>
                <a:headEnd/>
                <a:tailEnd/>
              </a:ln>
            </p:spPr>
          </p:cxnSp>
          <p:cxnSp>
            <p:nvCxnSpPr>
              <p:cNvPr id="64" name="AutoShape 66"/>
              <p:cNvCxnSpPr>
                <a:cxnSpLocks noChangeShapeType="1"/>
              </p:cNvCxnSpPr>
              <p:nvPr/>
            </p:nvCxnSpPr>
            <p:spPr bwMode="auto">
              <a:xfrm>
                <a:off x="4200" y="8519"/>
                <a:ext cx="0" cy="72"/>
              </a:xfrm>
              <a:prstGeom prst="straightConnector1">
                <a:avLst/>
              </a:prstGeom>
              <a:noFill/>
              <a:ln w="38100">
                <a:solidFill>
                  <a:srgbClr val="000000"/>
                </a:solidFill>
                <a:round/>
                <a:headEnd/>
                <a:tailEnd/>
              </a:ln>
            </p:spPr>
          </p:cxnSp>
          <p:cxnSp>
            <p:nvCxnSpPr>
              <p:cNvPr id="65" name="AutoShape 67"/>
              <p:cNvCxnSpPr>
                <a:cxnSpLocks noChangeShapeType="1"/>
              </p:cNvCxnSpPr>
              <p:nvPr/>
            </p:nvCxnSpPr>
            <p:spPr bwMode="auto">
              <a:xfrm>
                <a:off x="3480" y="8519"/>
                <a:ext cx="0" cy="72"/>
              </a:xfrm>
              <a:prstGeom prst="straightConnector1">
                <a:avLst/>
              </a:prstGeom>
              <a:noFill/>
              <a:ln w="38100">
                <a:solidFill>
                  <a:srgbClr val="000000"/>
                </a:solidFill>
                <a:round/>
                <a:headEnd/>
                <a:tailEnd/>
              </a:ln>
            </p:spPr>
          </p:cxnSp>
        </p:grpSp>
        <p:cxnSp>
          <p:nvCxnSpPr>
            <p:cNvPr id="48" name="AutoShape 69"/>
            <p:cNvCxnSpPr>
              <a:cxnSpLocks noChangeShapeType="1"/>
            </p:cNvCxnSpPr>
            <p:nvPr/>
          </p:nvCxnSpPr>
          <p:spPr bwMode="auto">
            <a:xfrm>
              <a:off x="4072232" y="3172499"/>
              <a:ext cx="0" cy="35451"/>
            </a:xfrm>
            <a:prstGeom prst="straightConnector1">
              <a:avLst/>
            </a:prstGeom>
            <a:noFill/>
            <a:ln w="38100">
              <a:solidFill>
                <a:srgbClr val="000000"/>
              </a:solidFill>
              <a:round/>
              <a:headEnd/>
              <a:tailEnd/>
            </a:ln>
          </p:spPr>
        </p:cxnSp>
        <p:cxnSp>
          <p:nvCxnSpPr>
            <p:cNvPr id="49" name="AutoShape 70"/>
            <p:cNvCxnSpPr>
              <a:cxnSpLocks noChangeShapeType="1"/>
            </p:cNvCxnSpPr>
            <p:nvPr/>
          </p:nvCxnSpPr>
          <p:spPr bwMode="auto">
            <a:xfrm>
              <a:off x="3695923" y="3172499"/>
              <a:ext cx="0" cy="35451"/>
            </a:xfrm>
            <a:prstGeom prst="straightConnector1">
              <a:avLst/>
            </a:prstGeom>
            <a:noFill/>
            <a:ln w="38100">
              <a:solidFill>
                <a:srgbClr val="000000"/>
              </a:solidFill>
              <a:round/>
              <a:headEnd/>
              <a:tailEnd/>
            </a:ln>
          </p:spPr>
        </p:cxnSp>
        <p:cxnSp>
          <p:nvCxnSpPr>
            <p:cNvPr id="51" name="AutoShape 72"/>
            <p:cNvCxnSpPr>
              <a:cxnSpLocks noChangeShapeType="1"/>
            </p:cNvCxnSpPr>
            <p:nvPr/>
          </p:nvCxnSpPr>
          <p:spPr bwMode="auto">
            <a:xfrm>
              <a:off x="3319614" y="3172499"/>
              <a:ext cx="0" cy="35451"/>
            </a:xfrm>
            <a:prstGeom prst="straightConnector1">
              <a:avLst/>
            </a:prstGeom>
            <a:noFill/>
            <a:ln w="38100">
              <a:solidFill>
                <a:srgbClr val="000000"/>
              </a:solidFill>
              <a:round/>
              <a:headEnd/>
              <a:tailEnd/>
            </a:ln>
          </p:spPr>
        </p:cxnSp>
        <p:cxnSp>
          <p:nvCxnSpPr>
            <p:cNvPr id="52" name="AutoShape 73"/>
            <p:cNvCxnSpPr>
              <a:cxnSpLocks noChangeShapeType="1"/>
            </p:cNvCxnSpPr>
            <p:nvPr/>
          </p:nvCxnSpPr>
          <p:spPr bwMode="auto">
            <a:xfrm>
              <a:off x="2943305" y="3172499"/>
              <a:ext cx="0" cy="35451"/>
            </a:xfrm>
            <a:prstGeom prst="straightConnector1">
              <a:avLst/>
            </a:prstGeom>
            <a:noFill/>
            <a:ln w="38100">
              <a:solidFill>
                <a:srgbClr val="000000"/>
              </a:solidFill>
              <a:round/>
              <a:headEnd/>
              <a:tailEnd/>
            </a:ln>
          </p:spPr>
        </p:cxnSp>
        <p:cxnSp>
          <p:nvCxnSpPr>
            <p:cNvPr id="53" name="AutoShape 74"/>
            <p:cNvCxnSpPr>
              <a:cxnSpLocks noChangeShapeType="1"/>
            </p:cNvCxnSpPr>
            <p:nvPr/>
          </p:nvCxnSpPr>
          <p:spPr bwMode="auto">
            <a:xfrm>
              <a:off x="2566996" y="3172499"/>
              <a:ext cx="0" cy="35451"/>
            </a:xfrm>
            <a:prstGeom prst="straightConnector1">
              <a:avLst/>
            </a:prstGeom>
            <a:noFill/>
            <a:ln w="38100">
              <a:solidFill>
                <a:srgbClr val="000000"/>
              </a:solidFill>
              <a:round/>
              <a:headEnd/>
              <a:tailEnd/>
            </a:ln>
          </p:spPr>
        </p:cxnSp>
        <p:cxnSp>
          <p:nvCxnSpPr>
            <p:cNvPr id="54" name="AutoShape 75"/>
            <p:cNvCxnSpPr>
              <a:cxnSpLocks noChangeShapeType="1"/>
            </p:cNvCxnSpPr>
            <p:nvPr/>
          </p:nvCxnSpPr>
          <p:spPr bwMode="auto">
            <a:xfrm>
              <a:off x="2190687" y="3172499"/>
              <a:ext cx="0" cy="35451"/>
            </a:xfrm>
            <a:prstGeom prst="straightConnector1">
              <a:avLst/>
            </a:prstGeom>
            <a:noFill/>
            <a:ln w="38100">
              <a:solidFill>
                <a:srgbClr val="000000"/>
              </a:solidFill>
              <a:round/>
              <a:headEnd/>
              <a:tailEnd/>
            </a:ln>
          </p:spPr>
        </p:cxnSp>
        <p:cxnSp>
          <p:nvCxnSpPr>
            <p:cNvPr id="55" name="AutoShape 76"/>
            <p:cNvCxnSpPr>
              <a:cxnSpLocks noChangeShapeType="1"/>
            </p:cNvCxnSpPr>
            <p:nvPr/>
          </p:nvCxnSpPr>
          <p:spPr bwMode="auto">
            <a:xfrm>
              <a:off x="1814378" y="3172499"/>
              <a:ext cx="0" cy="35451"/>
            </a:xfrm>
            <a:prstGeom prst="straightConnector1">
              <a:avLst/>
            </a:prstGeom>
            <a:noFill/>
            <a:ln w="38100">
              <a:solidFill>
                <a:srgbClr val="000000"/>
              </a:solidFill>
              <a:round/>
              <a:headEnd/>
              <a:tailEnd/>
            </a:ln>
          </p:spPr>
        </p:cxnSp>
        <p:cxnSp>
          <p:nvCxnSpPr>
            <p:cNvPr id="56" name="AutoShape 77"/>
            <p:cNvCxnSpPr>
              <a:cxnSpLocks noChangeShapeType="1"/>
            </p:cNvCxnSpPr>
            <p:nvPr/>
          </p:nvCxnSpPr>
          <p:spPr bwMode="auto">
            <a:xfrm>
              <a:off x="1438069" y="3172499"/>
              <a:ext cx="0" cy="35451"/>
            </a:xfrm>
            <a:prstGeom prst="straightConnector1">
              <a:avLst/>
            </a:prstGeom>
            <a:noFill/>
            <a:ln w="38100">
              <a:solidFill>
                <a:srgbClr val="000000"/>
              </a:solidFill>
              <a:round/>
              <a:headEnd/>
              <a:tailEnd/>
            </a:ln>
          </p:spPr>
        </p:cxnSp>
        <p:cxnSp>
          <p:nvCxnSpPr>
            <p:cNvPr id="50" name="AutoShape 71"/>
            <p:cNvCxnSpPr>
              <a:cxnSpLocks noChangeShapeType="1"/>
            </p:cNvCxnSpPr>
            <p:nvPr/>
          </p:nvCxnSpPr>
          <p:spPr bwMode="auto">
            <a:xfrm>
              <a:off x="1061760" y="3172499"/>
              <a:ext cx="0" cy="35451"/>
            </a:xfrm>
            <a:prstGeom prst="straightConnector1">
              <a:avLst/>
            </a:prstGeom>
            <a:noFill/>
            <a:ln w="38100">
              <a:solidFill>
                <a:srgbClr val="000000"/>
              </a:solidFill>
              <a:round/>
              <a:headEnd/>
              <a:tailEnd/>
            </a:ln>
          </p:spPr>
        </p:cxnSp>
      </p:grpSp>
      <p:grpSp>
        <p:nvGrpSpPr>
          <p:cNvPr id="178" name="Group 177"/>
          <p:cNvGrpSpPr/>
          <p:nvPr/>
        </p:nvGrpSpPr>
        <p:grpSpPr>
          <a:xfrm>
            <a:off x="335089" y="2127977"/>
            <a:ext cx="341970" cy="3323040"/>
            <a:chOff x="335089" y="1270727"/>
            <a:chExt cx="341970" cy="3323040"/>
          </a:xfrm>
        </p:grpSpPr>
        <p:grpSp>
          <p:nvGrpSpPr>
            <p:cNvPr id="109" name="Group 6"/>
            <p:cNvGrpSpPr>
              <a:grpSpLocks/>
            </p:cNvGrpSpPr>
            <p:nvPr/>
          </p:nvGrpSpPr>
          <p:grpSpPr bwMode="auto">
            <a:xfrm>
              <a:off x="639428" y="1423021"/>
              <a:ext cx="37631" cy="2815922"/>
              <a:chOff x="2448" y="5806"/>
              <a:chExt cx="72" cy="5714"/>
            </a:xfrm>
          </p:grpSpPr>
          <p:cxnSp>
            <p:nvCxnSpPr>
              <p:cNvPr id="111" name="AutoShape 7"/>
              <p:cNvCxnSpPr>
                <a:cxnSpLocks noChangeShapeType="1"/>
              </p:cNvCxnSpPr>
              <p:nvPr/>
            </p:nvCxnSpPr>
            <p:spPr bwMode="auto">
              <a:xfrm rot="5400000">
                <a:off x="2484" y="5770"/>
                <a:ext cx="0" cy="72"/>
              </a:xfrm>
              <a:prstGeom prst="straightConnector1">
                <a:avLst/>
              </a:prstGeom>
              <a:noFill/>
              <a:ln w="38100">
                <a:solidFill>
                  <a:srgbClr val="000000"/>
                </a:solidFill>
                <a:round/>
                <a:headEnd/>
                <a:tailEnd/>
              </a:ln>
            </p:spPr>
          </p:cxnSp>
          <p:grpSp>
            <p:nvGrpSpPr>
              <p:cNvPr id="112" name="Group 8"/>
              <p:cNvGrpSpPr>
                <a:grpSpLocks/>
              </p:cNvGrpSpPr>
              <p:nvPr/>
            </p:nvGrpSpPr>
            <p:grpSpPr bwMode="auto">
              <a:xfrm>
                <a:off x="2448" y="6480"/>
                <a:ext cx="72" cy="5040"/>
                <a:chOff x="2520" y="6989"/>
                <a:chExt cx="72" cy="5040"/>
              </a:xfrm>
            </p:grpSpPr>
            <p:cxnSp>
              <p:nvCxnSpPr>
                <p:cNvPr id="113" name="AutoShape 9"/>
                <p:cNvCxnSpPr>
                  <a:cxnSpLocks noChangeShapeType="1"/>
                </p:cNvCxnSpPr>
                <p:nvPr/>
              </p:nvCxnSpPr>
              <p:spPr bwMode="auto">
                <a:xfrm rot="5400000">
                  <a:off x="2556" y="10553"/>
                  <a:ext cx="0" cy="72"/>
                </a:xfrm>
                <a:prstGeom prst="straightConnector1">
                  <a:avLst/>
                </a:prstGeom>
                <a:noFill/>
                <a:ln w="38100">
                  <a:solidFill>
                    <a:srgbClr val="000000"/>
                  </a:solidFill>
                  <a:round/>
                  <a:headEnd/>
                  <a:tailEnd/>
                </a:ln>
              </p:spPr>
            </p:cxnSp>
            <p:cxnSp>
              <p:nvCxnSpPr>
                <p:cNvPr id="114" name="AutoShape 10"/>
                <p:cNvCxnSpPr>
                  <a:cxnSpLocks noChangeShapeType="1"/>
                </p:cNvCxnSpPr>
                <p:nvPr/>
              </p:nvCxnSpPr>
              <p:spPr bwMode="auto">
                <a:xfrm rot="5400000">
                  <a:off x="2556" y="9833"/>
                  <a:ext cx="0" cy="72"/>
                </a:xfrm>
                <a:prstGeom prst="straightConnector1">
                  <a:avLst/>
                </a:prstGeom>
                <a:noFill/>
                <a:ln w="38100">
                  <a:solidFill>
                    <a:srgbClr val="000000"/>
                  </a:solidFill>
                  <a:round/>
                  <a:headEnd/>
                  <a:tailEnd/>
                </a:ln>
              </p:spPr>
            </p:cxnSp>
            <p:cxnSp>
              <p:nvCxnSpPr>
                <p:cNvPr id="115" name="AutoShape 11"/>
                <p:cNvCxnSpPr>
                  <a:cxnSpLocks noChangeShapeType="1"/>
                </p:cNvCxnSpPr>
                <p:nvPr/>
              </p:nvCxnSpPr>
              <p:spPr bwMode="auto">
                <a:xfrm rot="5400000">
                  <a:off x="2556" y="9113"/>
                  <a:ext cx="0" cy="72"/>
                </a:xfrm>
                <a:prstGeom prst="straightConnector1">
                  <a:avLst/>
                </a:prstGeom>
                <a:noFill/>
                <a:ln w="38100">
                  <a:solidFill>
                    <a:srgbClr val="000000"/>
                  </a:solidFill>
                  <a:round/>
                  <a:headEnd/>
                  <a:tailEnd/>
                </a:ln>
              </p:spPr>
            </p:cxnSp>
            <p:cxnSp>
              <p:nvCxnSpPr>
                <p:cNvPr id="116" name="AutoShape 12"/>
                <p:cNvCxnSpPr>
                  <a:cxnSpLocks noChangeShapeType="1"/>
                </p:cNvCxnSpPr>
                <p:nvPr/>
              </p:nvCxnSpPr>
              <p:spPr bwMode="auto">
                <a:xfrm rot="5400000">
                  <a:off x="2556" y="8393"/>
                  <a:ext cx="0" cy="72"/>
                </a:xfrm>
                <a:prstGeom prst="straightConnector1">
                  <a:avLst/>
                </a:prstGeom>
                <a:noFill/>
                <a:ln w="38100">
                  <a:solidFill>
                    <a:srgbClr val="000000"/>
                  </a:solidFill>
                  <a:round/>
                  <a:headEnd/>
                  <a:tailEnd/>
                </a:ln>
              </p:spPr>
            </p:cxnSp>
            <p:cxnSp>
              <p:nvCxnSpPr>
                <p:cNvPr id="117" name="AutoShape 13"/>
                <p:cNvCxnSpPr>
                  <a:cxnSpLocks noChangeShapeType="1"/>
                </p:cNvCxnSpPr>
                <p:nvPr/>
              </p:nvCxnSpPr>
              <p:spPr bwMode="auto">
                <a:xfrm rot="5400000">
                  <a:off x="2556" y="7673"/>
                  <a:ext cx="0" cy="72"/>
                </a:xfrm>
                <a:prstGeom prst="straightConnector1">
                  <a:avLst/>
                </a:prstGeom>
                <a:noFill/>
                <a:ln w="38100">
                  <a:solidFill>
                    <a:srgbClr val="000000"/>
                  </a:solidFill>
                  <a:round/>
                  <a:headEnd/>
                  <a:tailEnd/>
                </a:ln>
              </p:spPr>
            </p:cxnSp>
            <p:cxnSp>
              <p:nvCxnSpPr>
                <p:cNvPr id="118" name="AutoShape 14"/>
                <p:cNvCxnSpPr>
                  <a:cxnSpLocks noChangeShapeType="1"/>
                </p:cNvCxnSpPr>
                <p:nvPr/>
              </p:nvCxnSpPr>
              <p:spPr bwMode="auto">
                <a:xfrm rot="5400000">
                  <a:off x="2556" y="6953"/>
                  <a:ext cx="0" cy="72"/>
                </a:xfrm>
                <a:prstGeom prst="straightConnector1">
                  <a:avLst/>
                </a:prstGeom>
                <a:noFill/>
                <a:ln w="38100">
                  <a:solidFill>
                    <a:srgbClr val="000000"/>
                  </a:solidFill>
                  <a:round/>
                  <a:headEnd/>
                  <a:tailEnd/>
                </a:ln>
              </p:spPr>
            </p:cxnSp>
            <p:cxnSp>
              <p:nvCxnSpPr>
                <p:cNvPr id="119" name="AutoShape 15"/>
                <p:cNvCxnSpPr>
                  <a:cxnSpLocks noChangeShapeType="1"/>
                </p:cNvCxnSpPr>
                <p:nvPr/>
              </p:nvCxnSpPr>
              <p:spPr bwMode="auto">
                <a:xfrm rot="5400000">
                  <a:off x="2556" y="11993"/>
                  <a:ext cx="0" cy="72"/>
                </a:xfrm>
                <a:prstGeom prst="straightConnector1">
                  <a:avLst/>
                </a:prstGeom>
                <a:noFill/>
                <a:ln w="38100">
                  <a:solidFill>
                    <a:srgbClr val="000000"/>
                  </a:solidFill>
                  <a:round/>
                  <a:headEnd/>
                  <a:tailEnd/>
                </a:ln>
              </p:spPr>
            </p:cxnSp>
            <p:cxnSp>
              <p:nvCxnSpPr>
                <p:cNvPr id="120" name="AutoShape 16"/>
                <p:cNvCxnSpPr>
                  <a:cxnSpLocks noChangeShapeType="1"/>
                </p:cNvCxnSpPr>
                <p:nvPr/>
              </p:nvCxnSpPr>
              <p:spPr bwMode="auto">
                <a:xfrm rot="5400000">
                  <a:off x="2556" y="11258"/>
                  <a:ext cx="0" cy="72"/>
                </a:xfrm>
                <a:prstGeom prst="straightConnector1">
                  <a:avLst/>
                </a:prstGeom>
                <a:noFill/>
                <a:ln w="38100">
                  <a:solidFill>
                    <a:srgbClr val="000000"/>
                  </a:solidFill>
                  <a:round/>
                  <a:headEnd/>
                  <a:tailEnd/>
                </a:ln>
              </p:spPr>
            </p:cxnSp>
          </p:grpSp>
        </p:grpSp>
        <p:cxnSp>
          <p:nvCxnSpPr>
            <p:cNvPr id="110" name="AutoShape 17"/>
            <p:cNvCxnSpPr>
              <a:cxnSpLocks noChangeShapeType="1"/>
            </p:cNvCxnSpPr>
            <p:nvPr/>
          </p:nvCxnSpPr>
          <p:spPr bwMode="auto">
            <a:xfrm flipV="1">
              <a:off x="669108" y="1423021"/>
              <a:ext cx="0" cy="3170746"/>
            </a:xfrm>
            <a:prstGeom prst="straightConnector1">
              <a:avLst/>
            </a:prstGeom>
            <a:noFill/>
            <a:ln w="9525">
              <a:solidFill>
                <a:srgbClr val="000000"/>
              </a:solidFill>
              <a:round/>
              <a:headEnd/>
              <a:tailEnd/>
            </a:ln>
          </p:spPr>
        </p:cxnSp>
        <p:sp>
          <p:nvSpPr>
            <p:cNvPr id="142" name="Text Box 4"/>
            <p:cNvSpPr txBox="1">
              <a:spLocks noChangeArrowheads="1"/>
            </p:cNvSpPr>
            <p:nvPr/>
          </p:nvSpPr>
          <p:spPr bwMode="auto">
            <a:xfrm>
              <a:off x="360278" y="1270727"/>
              <a:ext cx="310101" cy="318448"/>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solidFill>
                    <a:schemeClr val="tx1"/>
                  </a:solidFill>
                  <a:latin typeface="Calibri" panose="020F0502020204030204" pitchFamily="34" charset="0"/>
                  <a:cs typeface="Calibri" panose="020F0502020204030204" pitchFamily="34" charset="0"/>
                </a:rPr>
                <a:t>9</a:t>
              </a:r>
            </a:p>
          </p:txBody>
        </p:sp>
        <p:sp>
          <p:nvSpPr>
            <p:cNvPr id="143" name="Text Box 4"/>
            <p:cNvSpPr txBox="1">
              <a:spLocks noChangeArrowheads="1"/>
            </p:cNvSpPr>
            <p:nvPr/>
          </p:nvSpPr>
          <p:spPr bwMode="auto">
            <a:xfrm>
              <a:off x="358938" y="1601280"/>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8</a:t>
              </a:r>
              <a:endParaRPr lang="en-US" sz="1400" b="1" dirty="0">
                <a:solidFill>
                  <a:schemeClr val="tx1"/>
                </a:solidFill>
                <a:latin typeface="Calibri" panose="020F0502020204030204" pitchFamily="34" charset="0"/>
                <a:cs typeface="Calibri" panose="020F0502020204030204" pitchFamily="34" charset="0"/>
              </a:endParaRPr>
            </a:p>
          </p:txBody>
        </p:sp>
        <p:sp>
          <p:nvSpPr>
            <p:cNvPr id="144" name="Text Box 4"/>
            <p:cNvSpPr txBox="1">
              <a:spLocks noChangeArrowheads="1"/>
            </p:cNvSpPr>
            <p:nvPr/>
          </p:nvSpPr>
          <p:spPr bwMode="auto">
            <a:xfrm>
              <a:off x="349485" y="1936975"/>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7</a:t>
              </a:r>
              <a:endParaRPr lang="en-US" sz="1400" b="1" dirty="0">
                <a:solidFill>
                  <a:schemeClr val="tx1"/>
                </a:solidFill>
                <a:latin typeface="Calibri" panose="020F0502020204030204" pitchFamily="34" charset="0"/>
                <a:cs typeface="Calibri" panose="020F0502020204030204" pitchFamily="34" charset="0"/>
              </a:endParaRPr>
            </a:p>
          </p:txBody>
        </p:sp>
        <p:sp>
          <p:nvSpPr>
            <p:cNvPr id="145" name="Text Box 4"/>
            <p:cNvSpPr txBox="1">
              <a:spLocks noChangeArrowheads="1"/>
            </p:cNvSpPr>
            <p:nvPr/>
          </p:nvSpPr>
          <p:spPr bwMode="auto">
            <a:xfrm>
              <a:off x="345229" y="2304703"/>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6</a:t>
              </a:r>
              <a:endParaRPr lang="en-US" sz="1400" b="1" dirty="0">
                <a:solidFill>
                  <a:schemeClr val="tx1"/>
                </a:solidFill>
                <a:latin typeface="Calibri" panose="020F0502020204030204" pitchFamily="34" charset="0"/>
                <a:cs typeface="Calibri" panose="020F0502020204030204" pitchFamily="34" charset="0"/>
              </a:endParaRPr>
            </a:p>
          </p:txBody>
        </p:sp>
        <p:sp>
          <p:nvSpPr>
            <p:cNvPr id="146" name="Text Box 4"/>
            <p:cNvSpPr txBox="1">
              <a:spLocks noChangeArrowheads="1"/>
            </p:cNvSpPr>
            <p:nvPr/>
          </p:nvSpPr>
          <p:spPr bwMode="auto">
            <a:xfrm>
              <a:off x="348317" y="2671975"/>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5</a:t>
              </a:r>
              <a:endParaRPr lang="en-US" sz="1400" b="1" dirty="0">
                <a:solidFill>
                  <a:schemeClr val="tx1"/>
                </a:solidFill>
                <a:latin typeface="Calibri" panose="020F0502020204030204" pitchFamily="34" charset="0"/>
                <a:cs typeface="Calibri" panose="020F0502020204030204" pitchFamily="34" charset="0"/>
              </a:endParaRPr>
            </a:p>
          </p:txBody>
        </p:sp>
        <p:sp>
          <p:nvSpPr>
            <p:cNvPr id="147" name="Text Box 4"/>
            <p:cNvSpPr txBox="1">
              <a:spLocks noChangeArrowheads="1"/>
            </p:cNvSpPr>
            <p:nvPr/>
          </p:nvSpPr>
          <p:spPr bwMode="auto">
            <a:xfrm>
              <a:off x="339998" y="3015368"/>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4</a:t>
              </a:r>
              <a:endParaRPr lang="en-US" sz="1400" b="1" dirty="0">
                <a:solidFill>
                  <a:schemeClr val="tx1"/>
                </a:solidFill>
                <a:latin typeface="Calibri" panose="020F0502020204030204" pitchFamily="34" charset="0"/>
                <a:cs typeface="Calibri" panose="020F0502020204030204" pitchFamily="34" charset="0"/>
              </a:endParaRPr>
            </a:p>
          </p:txBody>
        </p:sp>
        <p:sp>
          <p:nvSpPr>
            <p:cNvPr id="148" name="Text Box 4"/>
            <p:cNvSpPr txBox="1">
              <a:spLocks noChangeArrowheads="1"/>
            </p:cNvSpPr>
            <p:nvPr/>
          </p:nvSpPr>
          <p:spPr bwMode="auto">
            <a:xfrm>
              <a:off x="341462" y="3365525"/>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3</a:t>
              </a:r>
              <a:endParaRPr lang="en-US" sz="1400" b="1" dirty="0">
                <a:solidFill>
                  <a:schemeClr val="tx1"/>
                </a:solidFill>
                <a:latin typeface="Calibri" panose="020F0502020204030204" pitchFamily="34" charset="0"/>
                <a:cs typeface="Calibri" panose="020F0502020204030204" pitchFamily="34" charset="0"/>
              </a:endParaRPr>
            </a:p>
          </p:txBody>
        </p:sp>
        <p:sp>
          <p:nvSpPr>
            <p:cNvPr id="149" name="Text Box 4"/>
            <p:cNvSpPr txBox="1">
              <a:spLocks noChangeArrowheads="1"/>
            </p:cNvSpPr>
            <p:nvPr/>
          </p:nvSpPr>
          <p:spPr bwMode="auto">
            <a:xfrm>
              <a:off x="335089" y="3733429"/>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2</a:t>
              </a:r>
              <a:endParaRPr lang="en-US" sz="1400" b="1" dirty="0">
                <a:solidFill>
                  <a:schemeClr val="tx1"/>
                </a:solidFill>
                <a:latin typeface="Calibri" panose="020F0502020204030204" pitchFamily="34" charset="0"/>
                <a:cs typeface="Calibri" panose="020F0502020204030204" pitchFamily="34" charset="0"/>
              </a:endParaRPr>
            </a:p>
          </p:txBody>
        </p:sp>
        <p:sp>
          <p:nvSpPr>
            <p:cNvPr id="150" name="Text Box 4"/>
            <p:cNvSpPr txBox="1">
              <a:spLocks noChangeArrowheads="1"/>
            </p:cNvSpPr>
            <p:nvPr/>
          </p:nvSpPr>
          <p:spPr bwMode="auto">
            <a:xfrm>
              <a:off x="335859" y="4077387"/>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1</a:t>
              </a:r>
              <a:endParaRPr lang="en-US" sz="1400" b="1" dirty="0">
                <a:solidFill>
                  <a:schemeClr val="tx1"/>
                </a:solidFill>
                <a:latin typeface="Calibri" panose="020F0502020204030204" pitchFamily="34" charset="0"/>
                <a:cs typeface="Calibri" panose="020F0502020204030204" pitchFamily="34" charset="0"/>
              </a:endParaRPr>
            </a:p>
          </p:txBody>
        </p:sp>
      </p:grpSp>
      <p:grpSp>
        <p:nvGrpSpPr>
          <p:cNvPr id="179" name="Group 178"/>
          <p:cNvGrpSpPr/>
          <p:nvPr/>
        </p:nvGrpSpPr>
        <p:grpSpPr>
          <a:xfrm>
            <a:off x="685006" y="5441407"/>
            <a:ext cx="3551528" cy="325533"/>
            <a:chOff x="685006" y="4584156"/>
            <a:chExt cx="3551528" cy="325533"/>
          </a:xfrm>
        </p:grpSpPr>
        <p:cxnSp>
          <p:nvCxnSpPr>
            <p:cNvPr id="93" name="AutoShape 19"/>
            <p:cNvCxnSpPr>
              <a:cxnSpLocks noChangeShapeType="1"/>
            </p:cNvCxnSpPr>
            <p:nvPr/>
          </p:nvCxnSpPr>
          <p:spPr bwMode="auto">
            <a:xfrm>
              <a:off x="692957" y="4593291"/>
              <a:ext cx="3543577" cy="493"/>
            </a:xfrm>
            <a:prstGeom prst="straightConnector1">
              <a:avLst/>
            </a:prstGeom>
            <a:noFill/>
            <a:ln w="9525">
              <a:solidFill>
                <a:srgbClr val="000000"/>
              </a:solidFill>
              <a:round/>
              <a:headEnd/>
              <a:tailEnd/>
            </a:ln>
          </p:spPr>
        </p:cxnSp>
        <p:grpSp>
          <p:nvGrpSpPr>
            <p:cNvPr id="95" name="Group 21"/>
            <p:cNvGrpSpPr>
              <a:grpSpLocks/>
            </p:cNvGrpSpPr>
            <p:nvPr/>
          </p:nvGrpSpPr>
          <p:grpSpPr bwMode="auto">
            <a:xfrm>
              <a:off x="685006" y="4584156"/>
              <a:ext cx="3386782" cy="35483"/>
              <a:chOff x="2520" y="8279"/>
              <a:chExt cx="6480" cy="72"/>
            </a:xfrm>
          </p:grpSpPr>
          <p:grpSp>
            <p:nvGrpSpPr>
              <p:cNvPr id="96" name="Group 22"/>
              <p:cNvGrpSpPr>
                <a:grpSpLocks/>
              </p:cNvGrpSpPr>
              <p:nvPr/>
            </p:nvGrpSpPr>
            <p:grpSpPr bwMode="auto">
              <a:xfrm>
                <a:off x="2520" y="8279"/>
                <a:ext cx="5760" cy="72"/>
                <a:chOff x="1728" y="12789"/>
                <a:chExt cx="5760" cy="72"/>
              </a:xfrm>
            </p:grpSpPr>
            <p:cxnSp>
              <p:nvCxnSpPr>
                <p:cNvPr id="98" name="AutoShape 23"/>
                <p:cNvCxnSpPr>
                  <a:cxnSpLocks noChangeShapeType="1"/>
                </p:cNvCxnSpPr>
                <p:nvPr/>
              </p:nvCxnSpPr>
              <p:spPr bwMode="auto">
                <a:xfrm>
                  <a:off x="7488" y="12789"/>
                  <a:ext cx="0" cy="72"/>
                </a:xfrm>
                <a:prstGeom prst="straightConnector1">
                  <a:avLst/>
                </a:prstGeom>
                <a:noFill/>
                <a:ln w="38100">
                  <a:solidFill>
                    <a:srgbClr val="000000"/>
                  </a:solidFill>
                  <a:round/>
                  <a:headEnd/>
                  <a:tailEnd/>
                </a:ln>
              </p:spPr>
            </p:cxnSp>
            <p:cxnSp>
              <p:nvCxnSpPr>
                <p:cNvPr id="99" name="AutoShape 24"/>
                <p:cNvCxnSpPr>
                  <a:cxnSpLocks noChangeShapeType="1"/>
                </p:cNvCxnSpPr>
                <p:nvPr/>
              </p:nvCxnSpPr>
              <p:spPr bwMode="auto">
                <a:xfrm>
                  <a:off x="6768" y="12789"/>
                  <a:ext cx="0" cy="72"/>
                </a:xfrm>
                <a:prstGeom prst="straightConnector1">
                  <a:avLst/>
                </a:prstGeom>
                <a:noFill/>
                <a:ln w="38100">
                  <a:solidFill>
                    <a:srgbClr val="000000"/>
                  </a:solidFill>
                  <a:round/>
                  <a:headEnd/>
                  <a:tailEnd/>
                </a:ln>
              </p:spPr>
            </p:cxnSp>
            <p:cxnSp>
              <p:nvCxnSpPr>
                <p:cNvPr id="100" name="AutoShape 25"/>
                <p:cNvCxnSpPr>
                  <a:cxnSpLocks noChangeShapeType="1"/>
                </p:cNvCxnSpPr>
                <p:nvPr/>
              </p:nvCxnSpPr>
              <p:spPr bwMode="auto">
                <a:xfrm>
                  <a:off x="1728" y="12789"/>
                  <a:ext cx="0" cy="72"/>
                </a:xfrm>
                <a:prstGeom prst="straightConnector1">
                  <a:avLst/>
                </a:prstGeom>
                <a:noFill/>
                <a:ln w="38100">
                  <a:solidFill>
                    <a:srgbClr val="000000"/>
                  </a:solidFill>
                  <a:round/>
                  <a:headEnd/>
                  <a:tailEnd/>
                </a:ln>
              </p:spPr>
            </p:cxnSp>
            <p:cxnSp>
              <p:nvCxnSpPr>
                <p:cNvPr id="101" name="AutoShape 26"/>
                <p:cNvCxnSpPr>
                  <a:cxnSpLocks noChangeShapeType="1"/>
                </p:cNvCxnSpPr>
                <p:nvPr/>
              </p:nvCxnSpPr>
              <p:spPr bwMode="auto">
                <a:xfrm>
                  <a:off x="6048" y="12789"/>
                  <a:ext cx="0" cy="72"/>
                </a:xfrm>
                <a:prstGeom prst="straightConnector1">
                  <a:avLst/>
                </a:prstGeom>
                <a:noFill/>
                <a:ln w="38100">
                  <a:solidFill>
                    <a:srgbClr val="000000"/>
                  </a:solidFill>
                  <a:round/>
                  <a:headEnd/>
                  <a:tailEnd/>
                </a:ln>
              </p:spPr>
            </p:cxnSp>
            <p:cxnSp>
              <p:nvCxnSpPr>
                <p:cNvPr id="102" name="AutoShape 27"/>
                <p:cNvCxnSpPr>
                  <a:cxnSpLocks noChangeShapeType="1"/>
                </p:cNvCxnSpPr>
                <p:nvPr/>
              </p:nvCxnSpPr>
              <p:spPr bwMode="auto">
                <a:xfrm>
                  <a:off x="5328" y="12789"/>
                  <a:ext cx="0" cy="72"/>
                </a:xfrm>
                <a:prstGeom prst="straightConnector1">
                  <a:avLst/>
                </a:prstGeom>
                <a:noFill/>
                <a:ln w="38100">
                  <a:solidFill>
                    <a:srgbClr val="000000"/>
                  </a:solidFill>
                  <a:round/>
                  <a:headEnd/>
                  <a:tailEnd/>
                </a:ln>
              </p:spPr>
            </p:cxnSp>
            <p:cxnSp>
              <p:nvCxnSpPr>
                <p:cNvPr id="103" name="AutoShape 28"/>
                <p:cNvCxnSpPr>
                  <a:cxnSpLocks noChangeShapeType="1"/>
                </p:cNvCxnSpPr>
                <p:nvPr/>
              </p:nvCxnSpPr>
              <p:spPr bwMode="auto">
                <a:xfrm>
                  <a:off x="4608" y="12789"/>
                  <a:ext cx="0" cy="72"/>
                </a:xfrm>
                <a:prstGeom prst="straightConnector1">
                  <a:avLst/>
                </a:prstGeom>
                <a:noFill/>
                <a:ln w="38100">
                  <a:solidFill>
                    <a:srgbClr val="000000"/>
                  </a:solidFill>
                  <a:round/>
                  <a:headEnd/>
                  <a:tailEnd/>
                </a:ln>
              </p:spPr>
            </p:cxnSp>
            <p:cxnSp>
              <p:nvCxnSpPr>
                <p:cNvPr id="104" name="AutoShape 29"/>
                <p:cNvCxnSpPr>
                  <a:cxnSpLocks noChangeShapeType="1"/>
                </p:cNvCxnSpPr>
                <p:nvPr/>
              </p:nvCxnSpPr>
              <p:spPr bwMode="auto">
                <a:xfrm>
                  <a:off x="3888" y="12789"/>
                  <a:ext cx="0" cy="72"/>
                </a:xfrm>
                <a:prstGeom prst="straightConnector1">
                  <a:avLst/>
                </a:prstGeom>
                <a:noFill/>
                <a:ln w="38100">
                  <a:solidFill>
                    <a:srgbClr val="000000"/>
                  </a:solidFill>
                  <a:round/>
                  <a:headEnd/>
                  <a:tailEnd/>
                </a:ln>
              </p:spPr>
            </p:cxnSp>
            <p:cxnSp>
              <p:nvCxnSpPr>
                <p:cNvPr id="105" name="AutoShape 30"/>
                <p:cNvCxnSpPr>
                  <a:cxnSpLocks noChangeShapeType="1"/>
                </p:cNvCxnSpPr>
                <p:nvPr/>
              </p:nvCxnSpPr>
              <p:spPr bwMode="auto">
                <a:xfrm>
                  <a:off x="3168" y="12789"/>
                  <a:ext cx="0" cy="72"/>
                </a:xfrm>
                <a:prstGeom prst="straightConnector1">
                  <a:avLst/>
                </a:prstGeom>
                <a:noFill/>
                <a:ln w="38100">
                  <a:solidFill>
                    <a:srgbClr val="000000"/>
                  </a:solidFill>
                  <a:round/>
                  <a:headEnd/>
                  <a:tailEnd/>
                </a:ln>
              </p:spPr>
            </p:cxnSp>
            <p:cxnSp>
              <p:nvCxnSpPr>
                <p:cNvPr id="106" name="AutoShape 31"/>
                <p:cNvCxnSpPr>
                  <a:cxnSpLocks noChangeShapeType="1"/>
                </p:cNvCxnSpPr>
                <p:nvPr/>
              </p:nvCxnSpPr>
              <p:spPr bwMode="auto">
                <a:xfrm>
                  <a:off x="2448" y="12789"/>
                  <a:ext cx="0" cy="72"/>
                </a:xfrm>
                <a:prstGeom prst="straightConnector1">
                  <a:avLst/>
                </a:prstGeom>
                <a:noFill/>
                <a:ln w="38100">
                  <a:solidFill>
                    <a:srgbClr val="000000"/>
                  </a:solidFill>
                  <a:round/>
                  <a:headEnd/>
                  <a:tailEnd/>
                </a:ln>
              </p:spPr>
            </p:cxnSp>
          </p:grpSp>
          <p:cxnSp>
            <p:nvCxnSpPr>
              <p:cNvPr id="97" name="AutoShape 32"/>
              <p:cNvCxnSpPr>
                <a:cxnSpLocks noChangeShapeType="1"/>
              </p:cNvCxnSpPr>
              <p:nvPr/>
            </p:nvCxnSpPr>
            <p:spPr bwMode="auto">
              <a:xfrm>
                <a:off x="9000" y="8279"/>
                <a:ext cx="0" cy="72"/>
              </a:xfrm>
              <a:prstGeom prst="straightConnector1">
                <a:avLst/>
              </a:prstGeom>
              <a:noFill/>
              <a:ln w="38100">
                <a:solidFill>
                  <a:srgbClr val="000000"/>
                </a:solidFill>
                <a:round/>
                <a:headEnd/>
                <a:tailEnd/>
              </a:ln>
            </p:spPr>
          </p:cxnSp>
        </p:grpSp>
        <p:sp>
          <p:nvSpPr>
            <p:cNvPr id="151" name="Text Box 4"/>
            <p:cNvSpPr txBox="1">
              <a:spLocks noChangeArrowheads="1"/>
            </p:cNvSpPr>
            <p:nvPr/>
          </p:nvSpPr>
          <p:spPr bwMode="auto">
            <a:xfrm>
              <a:off x="3566299" y="4597833"/>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8</a:t>
              </a:r>
              <a:endParaRPr lang="en-US" sz="1400" b="1" dirty="0">
                <a:solidFill>
                  <a:schemeClr val="tx1"/>
                </a:solidFill>
                <a:latin typeface="Calibri" panose="020F0502020204030204" pitchFamily="34" charset="0"/>
                <a:cs typeface="Calibri" panose="020F0502020204030204" pitchFamily="34" charset="0"/>
              </a:endParaRPr>
            </a:p>
          </p:txBody>
        </p:sp>
        <p:sp>
          <p:nvSpPr>
            <p:cNvPr id="152" name="Text Box 4"/>
            <p:cNvSpPr txBox="1">
              <a:spLocks noChangeArrowheads="1"/>
            </p:cNvSpPr>
            <p:nvPr/>
          </p:nvSpPr>
          <p:spPr bwMode="auto">
            <a:xfrm>
              <a:off x="3164119" y="4599561"/>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7</a:t>
              </a:r>
              <a:endParaRPr lang="en-US" sz="1400" b="1" dirty="0">
                <a:solidFill>
                  <a:schemeClr val="tx1"/>
                </a:solidFill>
                <a:latin typeface="Calibri" panose="020F0502020204030204" pitchFamily="34" charset="0"/>
                <a:cs typeface="Calibri" panose="020F0502020204030204" pitchFamily="34" charset="0"/>
              </a:endParaRPr>
            </a:p>
          </p:txBody>
        </p:sp>
        <p:sp>
          <p:nvSpPr>
            <p:cNvPr id="153" name="Text Box 4"/>
            <p:cNvSpPr txBox="1">
              <a:spLocks noChangeArrowheads="1"/>
            </p:cNvSpPr>
            <p:nvPr/>
          </p:nvSpPr>
          <p:spPr bwMode="auto">
            <a:xfrm>
              <a:off x="2789966" y="4592859"/>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6</a:t>
              </a:r>
              <a:endParaRPr lang="en-US" sz="1400" b="1" dirty="0">
                <a:solidFill>
                  <a:schemeClr val="tx1"/>
                </a:solidFill>
                <a:latin typeface="Calibri" panose="020F0502020204030204" pitchFamily="34" charset="0"/>
                <a:cs typeface="Calibri" panose="020F0502020204030204" pitchFamily="34" charset="0"/>
              </a:endParaRPr>
            </a:p>
          </p:txBody>
        </p:sp>
        <p:sp>
          <p:nvSpPr>
            <p:cNvPr id="154" name="Text Box 4"/>
            <p:cNvSpPr txBox="1">
              <a:spLocks noChangeArrowheads="1"/>
            </p:cNvSpPr>
            <p:nvPr/>
          </p:nvSpPr>
          <p:spPr bwMode="auto">
            <a:xfrm>
              <a:off x="2425926" y="4586922"/>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5</a:t>
              </a:r>
              <a:endParaRPr lang="en-US" sz="1400" b="1" dirty="0">
                <a:solidFill>
                  <a:schemeClr val="tx1"/>
                </a:solidFill>
                <a:latin typeface="Calibri" panose="020F0502020204030204" pitchFamily="34" charset="0"/>
                <a:cs typeface="Calibri" panose="020F0502020204030204" pitchFamily="34" charset="0"/>
              </a:endParaRPr>
            </a:p>
          </p:txBody>
        </p:sp>
        <p:sp>
          <p:nvSpPr>
            <p:cNvPr id="155" name="Text Box 4"/>
            <p:cNvSpPr txBox="1">
              <a:spLocks noChangeArrowheads="1"/>
            </p:cNvSpPr>
            <p:nvPr/>
          </p:nvSpPr>
          <p:spPr bwMode="auto">
            <a:xfrm>
              <a:off x="2038299" y="4595614"/>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4</a:t>
              </a:r>
              <a:endParaRPr lang="en-US" sz="1400" b="1" dirty="0">
                <a:solidFill>
                  <a:schemeClr val="tx1"/>
                </a:solidFill>
                <a:latin typeface="Calibri" panose="020F0502020204030204" pitchFamily="34" charset="0"/>
                <a:cs typeface="Calibri" panose="020F0502020204030204" pitchFamily="34" charset="0"/>
              </a:endParaRPr>
            </a:p>
          </p:txBody>
        </p:sp>
        <p:sp>
          <p:nvSpPr>
            <p:cNvPr id="156" name="Text Box 4"/>
            <p:cNvSpPr txBox="1">
              <a:spLocks noChangeArrowheads="1"/>
            </p:cNvSpPr>
            <p:nvPr/>
          </p:nvSpPr>
          <p:spPr bwMode="auto">
            <a:xfrm>
              <a:off x="1655642" y="4587561"/>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3</a:t>
              </a:r>
              <a:endParaRPr lang="en-US" sz="1400" b="1" dirty="0">
                <a:solidFill>
                  <a:schemeClr val="tx1"/>
                </a:solidFill>
                <a:latin typeface="Calibri" panose="020F0502020204030204" pitchFamily="34" charset="0"/>
                <a:cs typeface="Calibri" panose="020F0502020204030204" pitchFamily="34" charset="0"/>
              </a:endParaRPr>
            </a:p>
          </p:txBody>
        </p:sp>
        <p:sp>
          <p:nvSpPr>
            <p:cNvPr id="157" name="Text Box 4"/>
            <p:cNvSpPr txBox="1">
              <a:spLocks noChangeArrowheads="1"/>
            </p:cNvSpPr>
            <p:nvPr/>
          </p:nvSpPr>
          <p:spPr bwMode="auto">
            <a:xfrm>
              <a:off x="1284192" y="4600019"/>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2</a:t>
              </a:r>
              <a:endParaRPr lang="en-US" sz="1400" b="1" dirty="0">
                <a:solidFill>
                  <a:schemeClr val="tx1"/>
                </a:solidFill>
                <a:latin typeface="Calibri" panose="020F0502020204030204" pitchFamily="34" charset="0"/>
                <a:cs typeface="Calibri" panose="020F0502020204030204" pitchFamily="34" charset="0"/>
              </a:endParaRPr>
            </a:p>
          </p:txBody>
        </p:sp>
        <p:sp>
          <p:nvSpPr>
            <p:cNvPr id="158" name="Text Box 4"/>
            <p:cNvSpPr txBox="1">
              <a:spLocks noChangeArrowheads="1"/>
            </p:cNvSpPr>
            <p:nvPr/>
          </p:nvSpPr>
          <p:spPr bwMode="auto">
            <a:xfrm>
              <a:off x="909501" y="4590753"/>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latin typeface="Calibri" panose="020F0502020204030204" pitchFamily="34" charset="0"/>
                  <a:cs typeface="Calibri" panose="020F0502020204030204" pitchFamily="34" charset="0"/>
                </a:rPr>
                <a:t>1</a:t>
              </a:r>
              <a:endParaRPr lang="en-US" sz="1400" b="1" dirty="0">
                <a:solidFill>
                  <a:schemeClr val="tx1"/>
                </a:solidFill>
                <a:latin typeface="Calibri" panose="020F0502020204030204" pitchFamily="34" charset="0"/>
                <a:cs typeface="Calibri" panose="020F0502020204030204" pitchFamily="34" charset="0"/>
              </a:endParaRPr>
            </a:p>
          </p:txBody>
        </p:sp>
        <p:sp>
          <p:nvSpPr>
            <p:cNvPr id="159" name="Text Box 4"/>
            <p:cNvSpPr txBox="1">
              <a:spLocks noChangeArrowheads="1"/>
            </p:cNvSpPr>
            <p:nvPr/>
          </p:nvSpPr>
          <p:spPr bwMode="auto">
            <a:xfrm>
              <a:off x="3926433" y="4601896"/>
              <a:ext cx="310101" cy="307793"/>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algn="ctr">
                <a:spcAft>
                  <a:spcPts val="1400"/>
                </a:spcAft>
              </a:pPr>
              <a:r>
                <a:rPr lang="en-US" sz="1400" b="1" dirty="0">
                  <a:solidFill>
                    <a:schemeClr val="tx1"/>
                  </a:solidFill>
                  <a:latin typeface="Calibri" panose="020F0502020204030204" pitchFamily="34" charset="0"/>
                  <a:cs typeface="Calibri" panose="020F0502020204030204" pitchFamily="34" charset="0"/>
                </a:rPr>
                <a:t>9</a:t>
              </a:r>
            </a:p>
          </p:txBody>
        </p:sp>
      </p:grpSp>
      <p:sp>
        <p:nvSpPr>
          <p:cNvPr id="123" name="7-Point Star 122"/>
          <p:cNvSpPr/>
          <p:nvPr/>
        </p:nvSpPr>
        <p:spPr bwMode="auto">
          <a:xfrm>
            <a:off x="1886674" y="4473953"/>
            <a:ext cx="137159" cy="137159"/>
          </a:xfrm>
          <a:prstGeom prst="star7">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6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1" name="TextBox 190"/>
          <p:cNvSpPr txBox="1"/>
          <p:nvPr/>
        </p:nvSpPr>
        <p:spPr>
          <a:xfrm>
            <a:off x="5960139" y="1819134"/>
            <a:ext cx="1428750" cy="715581"/>
          </a:xfrm>
          <a:prstGeom prst="rect">
            <a:avLst/>
          </a:prstGeom>
          <a:solidFill>
            <a:srgbClr val="00B050"/>
          </a:solidFill>
          <a:ln w="25400">
            <a:solidFill>
              <a:schemeClr val="tx1"/>
            </a:solidFill>
          </a:ln>
          <a:effectLst/>
        </p:spPr>
        <p:txBody>
          <a:bodyPr wrap="square" rtlCol="0">
            <a:spAutoFit/>
          </a:bodyPr>
          <a:lstStyle/>
          <a:p>
            <a:pPr algn="ctr"/>
            <a:r>
              <a:rPr lang="en-US" sz="1350" b="1" dirty="0">
                <a:solidFill>
                  <a:schemeClr val="bg1"/>
                </a:solidFill>
                <a:latin typeface="Calibri" panose="020F0502020204030204" pitchFamily="34" charset="0"/>
                <a:cs typeface="Calibri" panose="020F0502020204030204" pitchFamily="34" charset="0"/>
              </a:rPr>
              <a:t>Root node</a:t>
            </a:r>
          </a:p>
          <a:p>
            <a:pPr algn="ctr"/>
            <a:r>
              <a:rPr lang="en-US" sz="1350" b="1" dirty="0">
                <a:solidFill>
                  <a:schemeClr val="bg1"/>
                </a:solidFill>
                <a:latin typeface="Calibri" panose="020F0502020204030204" pitchFamily="34" charset="0"/>
                <a:cs typeface="Calibri" panose="020F0502020204030204" pitchFamily="34" charset="0"/>
              </a:rPr>
              <a:t>LP: P = 53.5</a:t>
            </a:r>
          </a:p>
          <a:p>
            <a:pPr algn="ctr"/>
            <a:r>
              <a:rPr lang="en-US" sz="1350" b="1" dirty="0">
                <a:solidFill>
                  <a:schemeClr val="bg1"/>
                </a:solidFill>
                <a:latin typeface="Calibri" panose="020F0502020204030204" pitchFamily="34" charset="0"/>
                <a:cs typeface="Calibri" panose="020F0502020204030204" pitchFamily="34" charset="0"/>
              </a:rPr>
              <a:t>(3.13, 2.88) </a:t>
            </a:r>
          </a:p>
        </p:txBody>
      </p:sp>
      <p:grpSp>
        <p:nvGrpSpPr>
          <p:cNvPr id="192" name="Group 191"/>
          <p:cNvGrpSpPr/>
          <p:nvPr/>
        </p:nvGrpSpPr>
        <p:grpSpPr>
          <a:xfrm>
            <a:off x="5899596" y="2554708"/>
            <a:ext cx="2069757" cy="669235"/>
            <a:chOff x="5980196" y="1971368"/>
            <a:chExt cx="2759676" cy="892313"/>
          </a:xfrm>
        </p:grpSpPr>
        <p:cxnSp>
          <p:nvCxnSpPr>
            <p:cNvPr id="193" name="Straight Connector 192"/>
            <p:cNvCxnSpPr/>
            <p:nvPr/>
          </p:nvCxnSpPr>
          <p:spPr bwMode="auto">
            <a:xfrm rot="5400000">
              <a:off x="6364527" y="1941276"/>
              <a:ext cx="892313" cy="952498"/>
            </a:xfrm>
            <a:prstGeom prst="line">
              <a:avLst/>
            </a:prstGeom>
            <a:noFill/>
            <a:ln w="38100">
              <a:solidFill>
                <a:srgbClr val="0D0D0D"/>
              </a:solidFill>
              <a:round/>
              <a:headEnd/>
              <a:tailEnd/>
            </a:ln>
            <a:effectLst/>
          </p:spPr>
        </p:cxnSp>
        <p:cxnSp>
          <p:nvCxnSpPr>
            <p:cNvPr id="194" name="Straight Connector 193"/>
            <p:cNvCxnSpPr/>
            <p:nvPr/>
          </p:nvCxnSpPr>
          <p:spPr bwMode="auto">
            <a:xfrm rot="16200000" flipH="1">
              <a:off x="7297362" y="1941274"/>
              <a:ext cx="892313" cy="952501"/>
            </a:xfrm>
            <a:prstGeom prst="line">
              <a:avLst/>
            </a:prstGeom>
            <a:noFill/>
            <a:ln w="38100">
              <a:solidFill>
                <a:srgbClr val="0D0D0D"/>
              </a:solidFill>
              <a:round/>
              <a:headEnd/>
              <a:tailEnd/>
            </a:ln>
            <a:effectLst/>
          </p:spPr>
        </p:cxnSp>
        <p:sp>
          <p:nvSpPr>
            <p:cNvPr id="195" name="TextBox 194"/>
            <p:cNvSpPr txBox="1"/>
            <p:nvPr/>
          </p:nvSpPr>
          <p:spPr>
            <a:xfrm>
              <a:off x="7825472" y="2149919"/>
              <a:ext cx="914400" cy="400109"/>
            </a:xfrm>
            <a:prstGeom prst="rect">
              <a:avLst/>
            </a:prstGeom>
            <a:noFill/>
          </p:spPr>
          <p:txBody>
            <a:bodyPr wrap="square" rtlCol="0">
              <a:spAutoFit/>
            </a:bodyPr>
            <a:lstStyle/>
            <a:p>
              <a:r>
                <a:rPr lang="en-US" sz="1350" b="1" dirty="0">
                  <a:solidFill>
                    <a:schemeClr val="dk1"/>
                  </a:solidFill>
                  <a:latin typeface="Calibri" panose="020F0502020204030204" pitchFamily="34" charset="0"/>
                  <a:cs typeface="Calibri" panose="020F0502020204030204" pitchFamily="34" charset="0"/>
                </a:rPr>
                <a:t>y ≥ 3</a:t>
              </a:r>
              <a:endParaRPr lang="en-US" sz="1350" dirty="0">
                <a:latin typeface="Calibri" panose="020F0502020204030204" pitchFamily="34" charset="0"/>
                <a:cs typeface="Calibri" panose="020F0502020204030204" pitchFamily="34" charset="0"/>
              </a:endParaRPr>
            </a:p>
          </p:txBody>
        </p:sp>
        <p:sp>
          <p:nvSpPr>
            <p:cNvPr id="196" name="TextBox 195"/>
            <p:cNvSpPr txBox="1"/>
            <p:nvPr/>
          </p:nvSpPr>
          <p:spPr>
            <a:xfrm>
              <a:off x="5980196" y="2152571"/>
              <a:ext cx="1066800" cy="400109"/>
            </a:xfrm>
            <a:prstGeom prst="rect">
              <a:avLst/>
            </a:prstGeom>
            <a:noFill/>
          </p:spPr>
          <p:txBody>
            <a:bodyPr wrap="square" rtlCol="0">
              <a:spAutoFit/>
            </a:bodyPr>
            <a:lstStyle/>
            <a:p>
              <a:r>
                <a:rPr lang="en-US" sz="1350" b="1" dirty="0">
                  <a:solidFill>
                    <a:schemeClr val="dk1"/>
                  </a:solidFill>
                  <a:latin typeface="Calibri" panose="020F0502020204030204" pitchFamily="34" charset="0"/>
                  <a:cs typeface="Calibri" panose="020F0502020204030204" pitchFamily="34" charset="0"/>
                </a:rPr>
                <a:t>y ≤ 2</a:t>
              </a:r>
              <a:endParaRPr lang="en-US" sz="1350" dirty="0">
                <a:latin typeface="Calibri" panose="020F0502020204030204" pitchFamily="34" charset="0"/>
                <a:cs typeface="Calibri" panose="020F0502020204030204" pitchFamily="34" charset="0"/>
              </a:endParaRPr>
            </a:p>
          </p:txBody>
        </p:sp>
      </p:grpSp>
      <p:sp>
        <p:nvSpPr>
          <p:cNvPr id="197" name="TextBox 196"/>
          <p:cNvSpPr txBox="1"/>
          <p:nvPr/>
        </p:nvSpPr>
        <p:spPr>
          <a:xfrm>
            <a:off x="5562600" y="3225111"/>
            <a:ext cx="1048190" cy="507831"/>
          </a:xfrm>
          <a:prstGeom prst="rect">
            <a:avLst/>
          </a:prstGeom>
          <a:solidFill>
            <a:srgbClr val="FFFF00"/>
          </a:solidFill>
          <a:ln w="25400">
            <a:solidFill>
              <a:schemeClr val="tx1"/>
            </a:solidFill>
          </a:ln>
        </p:spPr>
        <p:txBody>
          <a:bodyPr wrap="square" rtlCol="0">
            <a:spAutoFit/>
          </a:bodyPr>
          <a:lstStyle/>
          <a:p>
            <a:pPr algn="ctr"/>
            <a:r>
              <a:rPr lang="en-US" sz="1350" b="1" dirty="0">
                <a:solidFill>
                  <a:schemeClr val="dk1"/>
                </a:solidFill>
                <a:latin typeface="Calibri" panose="020F0502020204030204" pitchFamily="34" charset="0"/>
                <a:cs typeface="Calibri" panose="020F0502020204030204" pitchFamily="34" charset="0"/>
              </a:rPr>
              <a:t>LP: P = 50</a:t>
            </a:r>
          </a:p>
          <a:p>
            <a:pPr algn="ctr"/>
            <a:r>
              <a:rPr lang="en-US" sz="1350" b="1" dirty="0">
                <a:solidFill>
                  <a:schemeClr val="dk1"/>
                </a:solidFill>
                <a:latin typeface="Calibri" panose="020F0502020204030204" pitchFamily="34" charset="0"/>
                <a:cs typeface="Calibri" panose="020F0502020204030204" pitchFamily="34" charset="0"/>
              </a:rPr>
              <a:t>(4, 2) </a:t>
            </a:r>
          </a:p>
        </p:txBody>
      </p:sp>
      <p:sp>
        <p:nvSpPr>
          <p:cNvPr id="198" name="TextBox 197"/>
          <p:cNvSpPr txBox="1"/>
          <p:nvPr/>
        </p:nvSpPr>
        <p:spPr>
          <a:xfrm>
            <a:off x="7069307" y="3220304"/>
            <a:ext cx="1209593" cy="507831"/>
          </a:xfrm>
          <a:prstGeom prst="rect">
            <a:avLst/>
          </a:prstGeom>
          <a:solidFill>
            <a:srgbClr val="F7C0C1">
              <a:alpha val="69804"/>
            </a:srgbClr>
          </a:solidFill>
          <a:ln w="25400">
            <a:solidFill>
              <a:schemeClr val="tx1"/>
            </a:solidFill>
          </a:ln>
        </p:spPr>
        <p:txBody>
          <a:bodyPr wrap="square" rtlCol="0">
            <a:spAutoFit/>
          </a:bodyPr>
          <a:lstStyle/>
          <a:p>
            <a:pPr algn="ctr"/>
            <a:r>
              <a:rPr lang="en-US" sz="1350" b="1" dirty="0">
                <a:solidFill>
                  <a:schemeClr val="dk1"/>
                </a:solidFill>
                <a:latin typeface="Calibri" panose="020F0502020204030204" pitchFamily="34" charset="0"/>
                <a:cs typeface="Calibri" panose="020F0502020204030204" pitchFamily="34" charset="0"/>
              </a:rPr>
              <a:t>LP: P = 52.22</a:t>
            </a:r>
          </a:p>
          <a:p>
            <a:pPr algn="ctr"/>
            <a:r>
              <a:rPr lang="en-US" sz="1350" b="1" dirty="0">
                <a:solidFill>
                  <a:schemeClr val="dk1"/>
                </a:solidFill>
                <a:latin typeface="Calibri" panose="020F0502020204030204" pitchFamily="34" charset="0"/>
                <a:cs typeface="Calibri" panose="020F0502020204030204" pitchFamily="34" charset="0"/>
              </a:rPr>
              <a:t>(2.89, 3) </a:t>
            </a:r>
          </a:p>
        </p:txBody>
      </p:sp>
      <p:sp>
        <p:nvSpPr>
          <p:cNvPr id="204" name="TextBox 203"/>
          <p:cNvSpPr txBox="1"/>
          <p:nvPr/>
        </p:nvSpPr>
        <p:spPr>
          <a:xfrm>
            <a:off x="7856080" y="4423811"/>
            <a:ext cx="983120" cy="300082"/>
          </a:xfrm>
          <a:prstGeom prst="rect">
            <a:avLst/>
          </a:prstGeom>
          <a:solidFill>
            <a:srgbClr val="FF0000"/>
          </a:solidFill>
          <a:ln w="19050">
            <a:solidFill>
              <a:schemeClr val="tx1"/>
            </a:solidFill>
          </a:ln>
        </p:spPr>
        <p:txBody>
          <a:bodyPr wrap="square" rtlCol="0">
            <a:spAutoFit/>
          </a:bodyPr>
          <a:lstStyle/>
          <a:p>
            <a:pPr algn="ctr"/>
            <a:r>
              <a:rPr lang="en-US" sz="1350" b="1" dirty="0">
                <a:solidFill>
                  <a:schemeClr val="dk1"/>
                </a:solidFill>
                <a:latin typeface="Calibri" panose="020F0502020204030204" pitchFamily="34" charset="0"/>
                <a:cs typeface="Calibri" panose="020F0502020204030204" pitchFamily="34" charset="0"/>
              </a:rPr>
              <a:t>Infeasible!</a:t>
            </a:r>
            <a:endParaRPr lang="en-US" sz="1350" dirty="0">
              <a:latin typeface="Calibri" panose="020F0502020204030204" pitchFamily="34" charset="0"/>
              <a:cs typeface="Calibri" panose="020F0502020204030204" pitchFamily="34" charset="0"/>
            </a:endParaRPr>
          </a:p>
        </p:txBody>
      </p:sp>
      <p:cxnSp>
        <p:nvCxnSpPr>
          <p:cNvPr id="219" name="Straight Arrow Connector 218"/>
          <p:cNvCxnSpPr>
            <a:stCxn id="191" idx="1"/>
            <a:endCxn id="123" idx="0"/>
          </p:cNvCxnSpPr>
          <p:nvPr/>
        </p:nvCxnSpPr>
        <p:spPr bwMode="auto">
          <a:xfrm flipH="1">
            <a:off x="2010249" y="2176924"/>
            <a:ext cx="3949890" cy="2324194"/>
          </a:xfrm>
          <a:prstGeom prst="straightConnector1">
            <a:avLst/>
          </a:prstGeom>
          <a:solidFill>
            <a:schemeClr val="accent1"/>
          </a:solidFill>
          <a:ln w="19050" cap="flat" cmpd="sng" algn="ctr">
            <a:solidFill>
              <a:srgbClr val="00B050"/>
            </a:solidFill>
            <a:prstDash val="sysDot"/>
            <a:round/>
            <a:headEnd type="none" w="med" len="med"/>
            <a:tailEnd type="triangle"/>
          </a:ln>
          <a:effectLst/>
        </p:spPr>
      </p:cxnSp>
      <p:grpSp>
        <p:nvGrpSpPr>
          <p:cNvPr id="14" name="Group 13"/>
          <p:cNvGrpSpPr/>
          <p:nvPr/>
        </p:nvGrpSpPr>
        <p:grpSpPr>
          <a:xfrm>
            <a:off x="665377" y="4743753"/>
            <a:ext cx="2238672" cy="696228"/>
            <a:chOff x="1746522" y="4934748"/>
            <a:chExt cx="2238672" cy="696228"/>
          </a:xfrm>
        </p:grpSpPr>
        <p:pic>
          <p:nvPicPr>
            <p:cNvPr id="9" name="Picture 8"/>
            <p:cNvPicPr>
              <a:picLocks noChangeAspect="1"/>
            </p:cNvPicPr>
            <p:nvPr/>
          </p:nvPicPr>
          <p:blipFill rotWithShape="1">
            <a:blip r:embed="rId6"/>
            <a:srcRect t="56014" b="-2"/>
            <a:stretch/>
          </p:blipFill>
          <p:spPr>
            <a:xfrm>
              <a:off x="1747768" y="4955182"/>
              <a:ext cx="2237426" cy="675794"/>
            </a:xfrm>
            <a:prstGeom prst="rect">
              <a:avLst/>
            </a:prstGeom>
          </p:spPr>
        </p:pic>
        <p:cxnSp>
          <p:nvCxnSpPr>
            <p:cNvPr id="11" name="Straight Connector 10"/>
            <p:cNvCxnSpPr/>
            <p:nvPr/>
          </p:nvCxnSpPr>
          <p:spPr>
            <a:xfrm>
              <a:off x="1746522" y="4934748"/>
              <a:ext cx="1528000" cy="1406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6626325" y="3748161"/>
            <a:ext cx="2085859" cy="669235"/>
            <a:chOff x="6378208" y="2880822"/>
            <a:chExt cx="2085859" cy="669235"/>
          </a:xfrm>
        </p:grpSpPr>
        <p:sp>
          <p:nvSpPr>
            <p:cNvPr id="201" name="TextBox 200"/>
            <p:cNvSpPr txBox="1"/>
            <p:nvPr/>
          </p:nvSpPr>
          <p:spPr>
            <a:xfrm>
              <a:off x="7778267" y="3015372"/>
              <a:ext cx="685800" cy="300082"/>
            </a:xfrm>
            <a:prstGeom prst="rect">
              <a:avLst/>
            </a:prstGeom>
            <a:noFill/>
          </p:spPr>
          <p:txBody>
            <a:bodyPr wrap="square" rtlCol="0">
              <a:spAutoFit/>
            </a:bodyPr>
            <a:lstStyle/>
            <a:p>
              <a:r>
                <a:rPr lang="en-US" sz="1350" b="1" dirty="0">
                  <a:solidFill>
                    <a:schemeClr val="dk1"/>
                  </a:solidFill>
                  <a:latin typeface="Calibri" panose="020F0502020204030204" pitchFamily="34" charset="0"/>
                  <a:cs typeface="Calibri" panose="020F0502020204030204" pitchFamily="34" charset="0"/>
                </a:rPr>
                <a:t>x ≥ 3</a:t>
              </a:r>
              <a:endParaRPr lang="en-US" sz="1350" dirty="0">
                <a:latin typeface="Calibri" panose="020F0502020204030204" pitchFamily="34" charset="0"/>
                <a:cs typeface="Calibri" panose="020F0502020204030204" pitchFamily="34" charset="0"/>
              </a:endParaRPr>
            </a:p>
          </p:txBody>
        </p:sp>
        <p:sp>
          <p:nvSpPr>
            <p:cNvPr id="202" name="TextBox 201"/>
            <p:cNvSpPr txBox="1"/>
            <p:nvPr/>
          </p:nvSpPr>
          <p:spPr>
            <a:xfrm>
              <a:off x="6378208" y="3014430"/>
              <a:ext cx="800100" cy="300082"/>
            </a:xfrm>
            <a:prstGeom prst="rect">
              <a:avLst/>
            </a:prstGeom>
            <a:noFill/>
          </p:spPr>
          <p:txBody>
            <a:bodyPr wrap="square" rtlCol="0">
              <a:spAutoFit/>
            </a:bodyPr>
            <a:lstStyle/>
            <a:p>
              <a:r>
                <a:rPr lang="en-US" sz="1350" b="1" dirty="0">
                  <a:solidFill>
                    <a:schemeClr val="dk1"/>
                  </a:solidFill>
                  <a:latin typeface="Calibri" panose="020F0502020204030204" pitchFamily="34" charset="0"/>
                  <a:cs typeface="Calibri" panose="020F0502020204030204" pitchFamily="34" charset="0"/>
                </a:rPr>
                <a:t>x ≤ 2</a:t>
              </a:r>
              <a:endParaRPr lang="en-US" sz="1350" dirty="0">
                <a:latin typeface="Calibri" panose="020F0502020204030204" pitchFamily="34" charset="0"/>
                <a:cs typeface="Calibri" panose="020F0502020204030204" pitchFamily="34" charset="0"/>
              </a:endParaRPr>
            </a:p>
          </p:txBody>
        </p:sp>
        <p:grpSp>
          <p:nvGrpSpPr>
            <p:cNvPr id="231" name="Group 230"/>
            <p:cNvGrpSpPr/>
            <p:nvPr/>
          </p:nvGrpSpPr>
          <p:grpSpPr>
            <a:xfrm>
              <a:off x="6645824" y="2880822"/>
              <a:ext cx="1414001" cy="669235"/>
              <a:chOff x="6334435" y="1971368"/>
              <a:chExt cx="1885334" cy="892313"/>
            </a:xfrm>
          </p:grpSpPr>
          <p:cxnSp>
            <p:nvCxnSpPr>
              <p:cNvPr id="232" name="Straight Connector 231"/>
              <p:cNvCxnSpPr/>
              <p:nvPr/>
            </p:nvCxnSpPr>
            <p:spPr bwMode="auto">
              <a:xfrm rot="5400000">
                <a:off x="6364527" y="1941276"/>
                <a:ext cx="892313" cy="952498"/>
              </a:xfrm>
              <a:prstGeom prst="line">
                <a:avLst/>
              </a:prstGeom>
              <a:noFill/>
              <a:ln w="38100">
                <a:solidFill>
                  <a:srgbClr val="0D0D0D"/>
                </a:solidFill>
                <a:round/>
                <a:headEnd/>
                <a:tailEnd/>
              </a:ln>
              <a:effectLst/>
            </p:spPr>
          </p:cxnSp>
          <p:cxnSp>
            <p:nvCxnSpPr>
              <p:cNvPr id="233" name="Straight Connector 232"/>
              <p:cNvCxnSpPr/>
              <p:nvPr/>
            </p:nvCxnSpPr>
            <p:spPr bwMode="auto">
              <a:xfrm rot="16200000" flipH="1">
                <a:off x="7297362" y="1941274"/>
                <a:ext cx="892313" cy="952501"/>
              </a:xfrm>
              <a:prstGeom prst="line">
                <a:avLst/>
              </a:prstGeom>
              <a:noFill/>
              <a:ln w="38100">
                <a:solidFill>
                  <a:srgbClr val="0D0D0D"/>
                </a:solidFill>
                <a:round/>
                <a:headEnd/>
                <a:tailEnd/>
              </a:ln>
              <a:effectLst/>
            </p:spPr>
          </p:cxnSp>
        </p:grpSp>
      </p:grpSp>
      <p:sp>
        <p:nvSpPr>
          <p:cNvPr id="236" name="Oval 235"/>
          <p:cNvSpPr/>
          <p:nvPr/>
        </p:nvSpPr>
        <p:spPr>
          <a:xfrm>
            <a:off x="1774589" y="4348159"/>
            <a:ext cx="95416" cy="95416"/>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05" name="TextBox 204"/>
          <p:cNvSpPr txBox="1"/>
          <p:nvPr/>
        </p:nvSpPr>
        <p:spPr>
          <a:xfrm>
            <a:off x="6275223" y="4405666"/>
            <a:ext cx="1161493" cy="507831"/>
          </a:xfrm>
          <a:prstGeom prst="rect">
            <a:avLst/>
          </a:prstGeom>
          <a:solidFill>
            <a:schemeClr val="accent1">
              <a:lumMod val="40000"/>
              <a:lumOff val="60000"/>
            </a:schemeClr>
          </a:solidFill>
          <a:ln w="25400">
            <a:solidFill>
              <a:schemeClr val="tx1"/>
            </a:solidFill>
          </a:ln>
        </p:spPr>
        <p:txBody>
          <a:bodyPr wrap="square" rtlCol="0">
            <a:spAutoFit/>
          </a:bodyPr>
          <a:lstStyle/>
          <a:p>
            <a:pPr algn="ctr"/>
            <a:r>
              <a:rPr lang="en-US" sz="1350" b="1" dirty="0">
                <a:solidFill>
                  <a:schemeClr val="dk1"/>
                </a:solidFill>
                <a:latin typeface="Calibri" panose="020F0502020204030204" pitchFamily="34" charset="0"/>
                <a:cs typeface="Calibri" panose="020F0502020204030204" pitchFamily="34" charset="0"/>
              </a:rPr>
              <a:t>LP: P = 52.18 </a:t>
            </a:r>
          </a:p>
          <a:p>
            <a:pPr algn="ctr"/>
            <a:r>
              <a:rPr lang="en-US" sz="1350" b="1" dirty="0">
                <a:solidFill>
                  <a:schemeClr val="dk1"/>
                </a:solidFill>
                <a:latin typeface="Calibri" panose="020F0502020204030204" pitchFamily="34" charset="0"/>
                <a:cs typeface="Calibri" panose="020F0502020204030204" pitchFamily="34" charset="0"/>
              </a:rPr>
              <a:t>(2, 3.47)  </a:t>
            </a:r>
          </a:p>
        </p:txBody>
      </p:sp>
      <p:cxnSp>
        <p:nvCxnSpPr>
          <p:cNvPr id="239" name="Straight Connector 238"/>
          <p:cNvCxnSpPr/>
          <p:nvPr/>
        </p:nvCxnSpPr>
        <p:spPr>
          <a:xfrm>
            <a:off x="669039" y="4386811"/>
            <a:ext cx="732160" cy="8767"/>
          </a:xfrm>
          <a:prstGeom prst="line">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43" name="Oval 242"/>
          <p:cNvSpPr/>
          <p:nvPr/>
        </p:nvSpPr>
        <p:spPr>
          <a:xfrm>
            <a:off x="2132682" y="4698449"/>
            <a:ext cx="95416" cy="95416"/>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4" name="Oval 243"/>
          <p:cNvSpPr/>
          <p:nvPr/>
        </p:nvSpPr>
        <p:spPr>
          <a:xfrm>
            <a:off x="1636117" y="4348873"/>
            <a:ext cx="95416" cy="95416"/>
          </a:xfrm>
          <a:prstGeom prst="ellipse">
            <a:avLst/>
          </a:prstGeom>
          <a:solidFill>
            <a:srgbClr val="FFE0B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0" name="Oval 249"/>
          <p:cNvSpPr/>
          <p:nvPr/>
        </p:nvSpPr>
        <p:spPr>
          <a:xfrm>
            <a:off x="1381669" y="4214575"/>
            <a:ext cx="95416" cy="95416"/>
          </a:xfrm>
          <a:prstGeom prst="ellipse">
            <a:avLst/>
          </a:prstGeom>
          <a:solidFill>
            <a:srgbClr val="EDB5B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267" name="Group 266"/>
          <p:cNvGrpSpPr/>
          <p:nvPr/>
        </p:nvGrpSpPr>
        <p:grpSpPr>
          <a:xfrm>
            <a:off x="6030256" y="4925957"/>
            <a:ext cx="1994405" cy="669236"/>
            <a:chOff x="5643751" y="4058619"/>
            <a:chExt cx="1994405" cy="669236"/>
          </a:xfrm>
        </p:grpSpPr>
        <p:sp>
          <p:nvSpPr>
            <p:cNvPr id="208" name="TextBox 207"/>
            <p:cNvSpPr txBox="1"/>
            <p:nvPr/>
          </p:nvSpPr>
          <p:spPr>
            <a:xfrm>
              <a:off x="6952356" y="4132893"/>
              <a:ext cx="685800" cy="300082"/>
            </a:xfrm>
            <a:prstGeom prst="rect">
              <a:avLst/>
            </a:prstGeom>
            <a:noFill/>
          </p:spPr>
          <p:txBody>
            <a:bodyPr wrap="square" rtlCol="0">
              <a:spAutoFit/>
            </a:bodyPr>
            <a:lstStyle/>
            <a:p>
              <a:r>
                <a:rPr lang="en-US" sz="1350" b="1" dirty="0">
                  <a:solidFill>
                    <a:schemeClr val="dk1"/>
                  </a:solidFill>
                  <a:latin typeface="Calibri" panose="020F0502020204030204" pitchFamily="34" charset="0"/>
                  <a:cs typeface="Calibri" panose="020F0502020204030204" pitchFamily="34" charset="0"/>
                </a:rPr>
                <a:t>y ≥ 4</a:t>
              </a:r>
              <a:endParaRPr lang="en-US" sz="1350" dirty="0">
                <a:latin typeface="Calibri" panose="020F0502020204030204" pitchFamily="34" charset="0"/>
                <a:cs typeface="Calibri" panose="020F0502020204030204" pitchFamily="34" charset="0"/>
              </a:endParaRPr>
            </a:p>
          </p:txBody>
        </p:sp>
        <p:sp>
          <p:nvSpPr>
            <p:cNvPr id="209" name="TextBox 208"/>
            <p:cNvSpPr txBox="1"/>
            <p:nvPr/>
          </p:nvSpPr>
          <p:spPr>
            <a:xfrm>
              <a:off x="5643751" y="4129864"/>
              <a:ext cx="632776" cy="300082"/>
            </a:xfrm>
            <a:prstGeom prst="rect">
              <a:avLst/>
            </a:prstGeom>
            <a:noFill/>
          </p:spPr>
          <p:txBody>
            <a:bodyPr wrap="square" rtlCol="0">
              <a:spAutoFit/>
            </a:bodyPr>
            <a:lstStyle/>
            <a:p>
              <a:r>
                <a:rPr lang="en-US" sz="1350" b="1" dirty="0">
                  <a:solidFill>
                    <a:schemeClr val="dk1"/>
                  </a:solidFill>
                  <a:latin typeface="Calibri" panose="020F0502020204030204" pitchFamily="34" charset="0"/>
                  <a:cs typeface="Calibri" panose="020F0502020204030204" pitchFamily="34" charset="0"/>
                </a:rPr>
                <a:t>y ≤ 3</a:t>
              </a:r>
              <a:endParaRPr lang="en-US" sz="1350" dirty="0">
                <a:latin typeface="Calibri" panose="020F0502020204030204" pitchFamily="34" charset="0"/>
                <a:cs typeface="Calibri" panose="020F0502020204030204" pitchFamily="34" charset="0"/>
              </a:endParaRPr>
            </a:p>
          </p:txBody>
        </p:sp>
        <p:cxnSp>
          <p:nvCxnSpPr>
            <p:cNvPr id="252" name="Straight Connector 251"/>
            <p:cNvCxnSpPr/>
            <p:nvPr/>
          </p:nvCxnSpPr>
          <p:spPr bwMode="auto">
            <a:xfrm rot="5400000">
              <a:off x="5903824" y="4036051"/>
              <a:ext cx="669235" cy="714374"/>
            </a:xfrm>
            <a:prstGeom prst="line">
              <a:avLst/>
            </a:prstGeom>
            <a:noFill/>
            <a:ln w="38100">
              <a:solidFill>
                <a:srgbClr val="0D0D0D"/>
              </a:solidFill>
              <a:round/>
              <a:headEnd/>
              <a:tailEnd/>
            </a:ln>
            <a:effectLst/>
          </p:spPr>
        </p:cxnSp>
        <p:cxnSp>
          <p:nvCxnSpPr>
            <p:cNvPr id="253" name="Straight Connector 252"/>
            <p:cNvCxnSpPr/>
            <p:nvPr/>
          </p:nvCxnSpPr>
          <p:spPr bwMode="auto">
            <a:xfrm rot="16200000" flipH="1">
              <a:off x="6603450" y="4036049"/>
              <a:ext cx="669235" cy="714376"/>
            </a:xfrm>
            <a:prstGeom prst="line">
              <a:avLst/>
            </a:prstGeom>
            <a:noFill/>
            <a:ln w="38100">
              <a:solidFill>
                <a:srgbClr val="0D0D0D"/>
              </a:solidFill>
              <a:round/>
              <a:headEnd/>
              <a:tailEnd/>
            </a:ln>
            <a:effectLst/>
          </p:spPr>
        </p:cxnSp>
      </p:grpSp>
      <p:sp>
        <p:nvSpPr>
          <p:cNvPr id="256" name="TextBox 255"/>
          <p:cNvSpPr txBox="1"/>
          <p:nvPr/>
        </p:nvSpPr>
        <p:spPr>
          <a:xfrm>
            <a:off x="5719300" y="5502116"/>
            <a:ext cx="1143000" cy="507831"/>
          </a:xfrm>
          <a:prstGeom prst="rect">
            <a:avLst/>
          </a:prstGeom>
          <a:solidFill>
            <a:schemeClr val="accent2">
              <a:lumMod val="60000"/>
              <a:lumOff val="40000"/>
            </a:schemeClr>
          </a:solidFill>
          <a:ln w="25400">
            <a:solidFill>
              <a:schemeClr val="tx1"/>
            </a:solidFill>
          </a:ln>
        </p:spPr>
        <p:txBody>
          <a:bodyPr wrap="square" rtlCol="0">
            <a:spAutoFit/>
          </a:bodyPr>
          <a:lstStyle/>
          <a:p>
            <a:pPr algn="ctr"/>
            <a:r>
              <a:rPr lang="en-US" sz="1350" b="1" dirty="0">
                <a:solidFill>
                  <a:schemeClr val="dk1"/>
                </a:solidFill>
                <a:latin typeface="Calibri" panose="020F0502020204030204" pitchFamily="34" charset="0"/>
                <a:cs typeface="Calibri" panose="020F0502020204030204" pitchFamily="34" charset="0"/>
              </a:rPr>
              <a:t>LP: P = 47 </a:t>
            </a:r>
          </a:p>
          <a:p>
            <a:pPr algn="ctr"/>
            <a:r>
              <a:rPr lang="en-US" sz="1350" b="1" dirty="0">
                <a:solidFill>
                  <a:schemeClr val="dk1"/>
                </a:solidFill>
                <a:latin typeface="Calibri" panose="020F0502020204030204" pitchFamily="34" charset="0"/>
                <a:cs typeface="Calibri" panose="020F0502020204030204" pitchFamily="34" charset="0"/>
              </a:rPr>
              <a:t>(2, 3)  </a:t>
            </a:r>
          </a:p>
        </p:txBody>
      </p:sp>
      <p:sp>
        <p:nvSpPr>
          <p:cNvPr id="263" name="Oval 262"/>
          <p:cNvSpPr/>
          <p:nvPr/>
        </p:nvSpPr>
        <p:spPr>
          <a:xfrm>
            <a:off x="1381203" y="4353793"/>
            <a:ext cx="95416" cy="95416"/>
          </a:xfrm>
          <a:prstGeom prst="ellipse">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4" name="Oval 263"/>
          <p:cNvSpPr/>
          <p:nvPr/>
        </p:nvSpPr>
        <p:spPr>
          <a:xfrm>
            <a:off x="964989" y="4003223"/>
            <a:ext cx="95416" cy="95416"/>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5" name="TextBox 264"/>
          <p:cNvSpPr txBox="1"/>
          <p:nvPr/>
        </p:nvSpPr>
        <p:spPr>
          <a:xfrm>
            <a:off x="7086600" y="5511969"/>
            <a:ext cx="1143000" cy="507831"/>
          </a:xfrm>
          <a:prstGeom prst="rect">
            <a:avLst/>
          </a:prstGeom>
          <a:solidFill>
            <a:srgbClr val="00B0F0"/>
          </a:solidFill>
          <a:ln w="25400">
            <a:solidFill>
              <a:schemeClr val="tx1"/>
            </a:solidFill>
          </a:ln>
        </p:spPr>
        <p:txBody>
          <a:bodyPr wrap="square" rtlCol="0">
            <a:spAutoFit/>
          </a:bodyPr>
          <a:lstStyle/>
          <a:p>
            <a:pPr algn="ctr"/>
            <a:r>
              <a:rPr lang="en-US" sz="1350" b="1" dirty="0">
                <a:solidFill>
                  <a:schemeClr val="dk1"/>
                </a:solidFill>
                <a:latin typeface="Calibri" panose="020F0502020204030204" pitchFamily="34" charset="0"/>
                <a:cs typeface="Calibri" panose="020F0502020204030204" pitchFamily="34" charset="0"/>
              </a:rPr>
              <a:t>LP: P = 51 </a:t>
            </a:r>
          </a:p>
          <a:p>
            <a:pPr algn="ctr"/>
            <a:r>
              <a:rPr lang="en-US" sz="1350" b="1" dirty="0">
                <a:solidFill>
                  <a:schemeClr val="dk1"/>
                </a:solidFill>
                <a:latin typeface="Calibri" panose="020F0502020204030204" pitchFamily="34" charset="0"/>
                <a:cs typeface="Calibri" panose="020F0502020204030204" pitchFamily="34" charset="0"/>
              </a:rPr>
              <a:t>(1, 4)  </a:t>
            </a:r>
          </a:p>
        </p:txBody>
      </p:sp>
      <p:sp>
        <p:nvSpPr>
          <p:cNvPr id="268" name="TextBox 267"/>
          <p:cNvSpPr txBox="1"/>
          <p:nvPr/>
        </p:nvSpPr>
        <p:spPr>
          <a:xfrm>
            <a:off x="1083797" y="4833094"/>
            <a:ext cx="1048190" cy="300082"/>
          </a:xfrm>
          <a:prstGeom prst="rect">
            <a:avLst/>
          </a:prstGeom>
          <a:solidFill>
            <a:srgbClr val="FFFF00"/>
          </a:solidFill>
          <a:ln w="12700">
            <a:solidFill>
              <a:schemeClr val="tx1"/>
            </a:solidFill>
          </a:ln>
        </p:spPr>
        <p:txBody>
          <a:bodyPr wrap="square" rtlCol="0">
            <a:spAutoFit/>
          </a:bodyPr>
          <a:lstStyle/>
          <a:p>
            <a:pPr algn="ctr"/>
            <a:r>
              <a:rPr lang="en-US" sz="1350" b="1" dirty="0">
                <a:solidFill>
                  <a:schemeClr val="dk1"/>
                </a:solidFill>
                <a:latin typeface="Calibri" panose="020F0502020204030204" pitchFamily="34" charset="0"/>
                <a:cs typeface="Calibri" panose="020F0502020204030204" pitchFamily="34" charset="0"/>
              </a:rPr>
              <a:t>P = 50</a:t>
            </a:r>
          </a:p>
        </p:txBody>
      </p:sp>
      <p:sp>
        <p:nvSpPr>
          <p:cNvPr id="269" name="TextBox 268"/>
          <p:cNvSpPr txBox="1"/>
          <p:nvPr/>
        </p:nvSpPr>
        <p:spPr>
          <a:xfrm>
            <a:off x="704122" y="4484938"/>
            <a:ext cx="1048190" cy="300082"/>
          </a:xfrm>
          <a:prstGeom prst="rect">
            <a:avLst/>
          </a:prstGeom>
          <a:solidFill>
            <a:srgbClr val="5480F0"/>
          </a:solidFill>
          <a:ln w="12700">
            <a:solidFill>
              <a:schemeClr val="tx1"/>
            </a:solidFill>
          </a:ln>
        </p:spPr>
        <p:txBody>
          <a:bodyPr wrap="square" rtlCol="0">
            <a:spAutoFit/>
          </a:bodyPr>
          <a:lstStyle/>
          <a:p>
            <a:pPr algn="ctr"/>
            <a:r>
              <a:rPr lang="en-US" sz="1350" b="1" dirty="0">
                <a:solidFill>
                  <a:schemeClr val="dk1"/>
                </a:solidFill>
                <a:latin typeface="Calibri" panose="020F0502020204030204" pitchFamily="34" charset="0"/>
                <a:cs typeface="Calibri" panose="020F0502020204030204" pitchFamily="34" charset="0"/>
              </a:rPr>
              <a:t>P = 47</a:t>
            </a:r>
          </a:p>
        </p:txBody>
      </p:sp>
      <p:sp>
        <p:nvSpPr>
          <p:cNvPr id="270" name="TextBox 269"/>
          <p:cNvSpPr txBox="1"/>
          <p:nvPr/>
        </p:nvSpPr>
        <p:spPr>
          <a:xfrm>
            <a:off x="1148894" y="3738071"/>
            <a:ext cx="1048190" cy="300082"/>
          </a:xfrm>
          <a:prstGeom prst="rect">
            <a:avLst/>
          </a:prstGeom>
          <a:solidFill>
            <a:srgbClr val="00B0F0"/>
          </a:solidFill>
          <a:ln w="12700">
            <a:solidFill>
              <a:schemeClr val="tx1"/>
            </a:solidFill>
          </a:ln>
        </p:spPr>
        <p:txBody>
          <a:bodyPr wrap="square" rtlCol="0">
            <a:spAutoFit/>
          </a:bodyPr>
          <a:lstStyle/>
          <a:p>
            <a:pPr algn="ctr"/>
            <a:r>
              <a:rPr lang="en-US" sz="1350" b="1" dirty="0">
                <a:solidFill>
                  <a:schemeClr val="dk1"/>
                </a:solidFill>
                <a:latin typeface="Calibri" panose="020F0502020204030204" pitchFamily="34" charset="0"/>
                <a:cs typeface="Calibri" panose="020F0502020204030204" pitchFamily="34" charset="0"/>
              </a:rPr>
              <a:t>P = 51</a:t>
            </a:r>
          </a:p>
        </p:txBody>
      </p:sp>
      <p:sp>
        <p:nvSpPr>
          <p:cNvPr id="271" name="7-Point Star 270"/>
          <p:cNvSpPr/>
          <p:nvPr/>
        </p:nvSpPr>
        <p:spPr bwMode="auto">
          <a:xfrm>
            <a:off x="949153" y="3973830"/>
            <a:ext cx="136188" cy="156982"/>
          </a:xfrm>
          <a:prstGeom prst="star7">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6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aphicFrame>
        <p:nvGraphicFramePr>
          <p:cNvPr id="160" name="Table 159"/>
          <p:cNvGraphicFramePr>
            <a:graphicFrameLocks noGrp="1"/>
          </p:cNvGraphicFramePr>
          <p:nvPr/>
        </p:nvGraphicFramePr>
        <p:xfrm>
          <a:off x="909501" y="2053710"/>
          <a:ext cx="3162731" cy="1005840"/>
        </p:xfrm>
        <a:graphic>
          <a:graphicData uri="http://schemas.openxmlformats.org/drawingml/2006/table">
            <a:tbl>
              <a:tblPr firstRow="1" bandRow="1">
                <a:tableStyleId>{5C22544A-7EE6-4342-B048-85BDC9FD1C3A}</a:tableStyleId>
              </a:tblPr>
              <a:tblGrid>
                <a:gridCol w="1124525">
                  <a:extLst>
                    <a:ext uri="{9D8B030D-6E8A-4147-A177-3AD203B41FA5}">
                      <a16:colId xmlns:a16="http://schemas.microsoft.com/office/drawing/2014/main" val="20000"/>
                    </a:ext>
                  </a:extLst>
                </a:gridCol>
                <a:gridCol w="2038206">
                  <a:extLst>
                    <a:ext uri="{9D8B030D-6E8A-4147-A177-3AD203B41FA5}">
                      <a16:colId xmlns:a16="http://schemas.microsoft.com/office/drawing/2014/main" val="20001"/>
                    </a:ext>
                  </a:extLst>
                </a:gridCol>
              </a:tblGrid>
              <a:tr h="293060">
                <a:tc>
                  <a:txBody>
                    <a:bodyPr/>
                    <a:lstStyle/>
                    <a:p>
                      <a:r>
                        <a:rPr lang="en-US" sz="18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Maximize</a:t>
                      </a:r>
                    </a:p>
                  </a:txBody>
                  <a:tcPr marL="18288" marR="1828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 = 7x + 11y</a:t>
                      </a:r>
                    </a:p>
                  </a:txBody>
                  <a:tcPr marR="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541035">
                <a:tc>
                  <a:txBody>
                    <a:bodyPr/>
                    <a:lstStyle/>
                    <a:p>
                      <a:r>
                        <a:rPr lang="en-US" sz="18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Subject to</a:t>
                      </a:r>
                    </a:p>
                  </a:txBody>
                  <a:tcPr marR="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dk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r>
                        <a:rPr lang="en-US" sz="18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x + y ≤ 6</a:t>
                      </a:r>
                      <a:endParaRPr lang="en-US" sz="18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a:t>
                      </a:r>
                      <a:r>
                        <a:rPr lang="en-US" sz="1800" b="0" kern="1200" dirty="0">
                          <a:solidFill>
                            <a:schemeClr val="dk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18x + 34y ≤ 154</a:t>
                      </a:r>
                    </a:p>
                  </a:txBody>
                  <a:tcPr marR="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61" name="Rectangle 160">
            <a:extLst>
              <a:ext uri="{FF2B5EF4-FFF2-40B4-BE49-F238E27FC236}">
                <a16:creationId xmlns:a16="http://schemas.microsoft.com/office/drawing/2014/main" id="{9D3E0FAA-B996-8C47-AB6F-5EBC0297A59E}"/>
              </a:ext>
            </a:extLst>
          </p:cNvPr>
          <p:cNvSpPr/>
          <p:nvPr/>
        </p:nvSpPr>
        <p:spPr>
          <a:xfrm>
            <a:off x="4283052" y="5513892"/>
            <a:ext cx="362600" cy="584775"/>
          </a:xfrm>
          <a:prstGeom prst="rect">
            <a:avLst/>
          </a:prstGeom>
        </p:spPr>
        <p:txBody>
          <a:bodyPr wrap="none">
            <a:spAutoFit/>
          </a:bodyPr>
          <a:lstStyle/>
          <a:p>
            <a:r>
              <a:rPr lang="en-US"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x</a:t>
            </a:r>
            <a:endParaRPr lang="en-US" dirty="0">
              <a:solidFill>
                <a:schemeClr val="tx1"/>
              </a:solidFill>
              <a:latin typeface="Calibri" panose="020F0502020204030204" pitchFamily="34" charset="0"/>
              <a:cs typeface="Calibri" panose="020F0502020204030204" pitchFamily="34" charset="0"/>
            </a:endParaRPr>
          </a:p>
        </p:txBody>
      </p:sp>
      <p:sp>
        <p:nvSpPr>
          <p:cNvPr id="162" name="Rectangle 161">
            <a:extLst>
              <a:ext uri="{FF2B5EF4-FFF2-40B4-BE49-F238E27FC236}">
                <a16:creationId xmlns:a16="http://schemas.microsoft.com/office/drawing/2014/main" id="{09D9674C-522E-1F4B-A403-55B99B597659}"/>
              </a:ext>
            </a:extLst>
          </p:cNvPr>
          <p:cNvSpPr/>
          <p:nvPr/>
        </p:nvSpPr>
        <p:spPr>
          <a:xfrm>
            <a:off x="177639" y="1537610"/>
            <a:ext cx="370614" cy="584775"/>
          </a:xfrm>
          <a:prstGeom prst="rect">
            <a:avLst/>
          </a:prstGeom>
        </p:spPr>
        <p:txBody>
          <a:bodyPr wrap="none">
            <a:spAutoFit/>
          </a:bodyPr>
          <a:lstStyle/>
          <a:p>
            <a:r>
              <a:rPr lang="en-US"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y</a:t>
            </a:r>
            <a:endParaRPr lang="en-US" dirty="0">
              <a:solidFill>
                <a:schemeClr val="tx1"/>
              </a:solidFill>
              <a:latin typeface="Calibri" panose="020F0502020204030204" pitchFamily="34" charset="0"/>
              <a:cs typeface="Calibri" panose="020F0502020204030204" pitchFamily="34" charset="0"/>
            </a:endParaRPr>
          </a:p>
        </p:txBody>
      </p:sp>
      <p:sp>
        <p:nvSpPr>
          <p:cNvPr id="163" name="Title 1">
            <a:extLst>
              <a:ext uri="{FF2B5EF4-FFF2-40B4-BE49-F238E27FC236}">
                <a16:creationId xmlns:a16="http://schemas.microsoft.com/office/drawing/2014/main" id="{F6CC4BB0-B26A-B444-A418-49852C120F94}"/>
              </a:ext>
            </a:extLst>
          </p:cNvPr>
          <p:cNvSpPr>
            <a:spLocks noGrp="1"/>
          </p:cNvSpPr>
          <p:nvPr>
            <p:ph type="title"/>
          </p:nvPr>
        </p:nvSpPr>
        <p:spPr>
          <a:xfrm>
            <a:off x="628650" y="-223838"/>
            <a:ext cx="7886700" cy="1325563"/>
          </a:xfrm>
        </p:spPr>
        <p:txBody>
          <a:bodyPr>
            <a:normAutofit/>
          </a:bodyPr>
          <a:lstStyle/>
          <a:p>
            <a:r>
              <a:rPr lang="en-US" sz="4000" dirty="0"/>
              <a:t>Under the Hood : Branch and Bound</a:t>
            </a:r>
          </a:p>
        </p:txBody>
      </p:sp>
      <p:pic>
        <p:nvPicPr>
          <p:cNvPr id="5126" name="Picture 6">
            <a:extLst>
              <a:ext uri="{FF2B5EF4-FFF2-40B4-BE49-F238E27FC236}">
                <a16:creationId xmlns:a16="http://schemas.microsoft.com/office/drawing/2014/main" id="{0E8F7E00-64F2-3242-B431-A8997C2ECF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68668" y="3438226"/>
            <a:ext cx="958611" cy="564997"/>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6">
            <a:extLst>
              <a:ext uri="{FF2B5EF4-FFF2-40B4-BE49-F238E27FC236}">
                <a16:creationId xmlns:a16="http://schemas.microsoft.com/office/drawing/2014/main" id="{71C5217C-43FB-6244-9FD1-B5D33B5D295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28835" y="4591597"/>
            <a:ext cx="958611" cy="564997"/>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6">
            <a:extLst>
              <a:ext uri="{FF2B5EF4-FFF2-40B4-BE49-F238E27FC236}">
                <a16:creationId xmlns:a16="http://schemas.microsoft.com/office/drawing/2014/main" id="{B4567927-8D77-5B41-9EDE-8EDFF332AC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39994" y="5816168"/>
            <a:ext cx="958611" cy="564997"/>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6">
            <a:extLst>
              <a:ext uri="{FF2B5EF4-FFF2-40B4-BE49-F238E27FC236}">
                <a16:creationId xmlns:a16="http://schemas.microsoft.com/office/drawing/2014/main" id="{6FAE7784-22CD-694A-A41C-BD0EE607C1B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0294" y="5815450"/>
            <a:ext cx="958611" cy="564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0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4"/>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4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0"/>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23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9"/>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50"/>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6"/>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250"/>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25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6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69"/>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39"/>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263"/>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26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4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68"/>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258"/>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27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23" grpId="0" animBg="1"/>
      <p:bldP spid="191" grpId="0" animBg="1"/>
      <p:bldP spid="197" grpId="0" animBg="1"/>
      <p:bldP spid="198" grpId="0" animBg="1"/>
      <p:bldP spid="204" grpId="0" animBg="1"/>
      <p:bldP spid="236" grpId="0" animBg="1"/>
      <p:bldP spid="236" grpId="1" animBg="1"/>
      <p:bldP spid="205" grpId="0" animBg="1"/>
      <p:bldP spid="243" grpId="0" animBg="1"/>
      <p:bldP spid="243" grpId="1" animBg="1"/>
      <p:bldP spid="244" grpId="0" animBg="1"/>
      <p:bldP spid="244" grpId="1" animBg="1"/>
      <p:bldP spid="250" grpId="0" animBg="1"/>
      <p:bldP spid="250" grpId="1" animBg="1"/>
      <p:bldP spid="250" grpId="2" animBg="1"/>
      <p:bldP spid="256" grpId="0" animBg="1"/>
      <p:bldP spid="263" grpId="0" animBg="1"/>
      <p:bldP spid="263" grpId="1" animBg="1"/>
      <p:bldP spid="265" grpId="0" animBg="1"/>
      <p:bldP spid="268" grpId="0" animBg="1"/>
      <p:bldP spid="268" grpId="1" animBg="1"/>
      <p:bldP spid="269" grpId="0" animBg="1"/>
      <p:bldP spid="269" grpId="1" animBg="1"/>
      <p:bldP spid="27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sp>
        <p:nvSpPr>
          <p:cNvPr id="5" name="Title 3">
            <a:extLst>
              <a:ext uri="{FF2B5EF4-FFF2-40B4-BE49-F238E27FC236}">
                <a16:creationId xmlns:a16="http://schemas.microsoft.com/office/drawing/2014/main" id="{62168941-6D3D-1E48-9EEC-EB1CEB68C31B}"/>
              </a:ext>
            </a:extLst>
          </p:cNvPr>
          <p:cNvSpPr txBox="1">
            <a:spLocks/>
          </p:cNvSpPr>
          <p:nvPr/>
        </p:nvSpPr>
        <p:spPr bwMode="auto">
          <a:xfrm>
            <a:off x="457200" y="3455963"/>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Optimization: Integer programming</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Optimization: Practice problems</a:t>
            </a:r>
          </a:p>
          <a:p>
            <a:pPr marL="914400" lvl="1" indent="-457200" algn="l">
              <a:buFont typeface="Courier New" panose="02070309020205020404" pitchFamily="49" charset="0"/>
              <a:buChar char="o"/>
            </a:pPr>
            <a:r>
              <a:rPr lang="en-US" sz="20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Network problems (LP)</a:t>
            </a:r>
          </a:p>
          <a:p>
            <a:pPr marL="914400" lvl="1" indent="-457200" algn="l">
              <a:buFont typeface="Courier New" panose="02070309020205020404" pitchFamily="49" charset="0"/>
              <a:buChar char="o"/>
            </a:pPr>
            <a:r>
              <a:rPr lang="en-US" sz="20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Other integer problems (ILP)</a:t>
            </a: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pic>
        <p:nvPicPr>
          <p:cNvPr id="1026" name="Picture 2" descr="Game Plan">
            <a:extLst>
              <a:ext uri="{FF2B5EF4-FFF2-40B4-BE49-F238E27FC236}">
                <a16:creationId xmlns:a16="http://schemas.microsoft.com/office/drawing/2014/main" id="{61600A65-EEA7-8E43-8B99-A3ABC92CBF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0071" y="584200"/>
            <a:ext cx="3347358" cy="208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12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28600" y="1676400"/>
            <a:ext cx="8077200" cy="4724400"/>
          </a:xfrm>
          <a:prstGeom prst="rect">
            <a:avLst/>
          </a:prstGeom>
          <a:noFill/>
          <a:ln/>
        </p:spPr>
        <p:txBody>
          <a:bodyPr lIns="92075" tIns="46038" rIns="92075" bIns="46038"/>
          <a:lstStyle/>
          <a:p>
            <a:pPr marL="514350" indent="-514350">
              <a:spcBef>
                <a:spcPct val="20000"/>
              </a:spcBef>
              <a:buClr>
                <a:schemeClr val="folHlink"/>
              </a:buClr>
              <a:buSzPct val="60000"/>
              <a:buFont typeface="+mj-lt"/>
              <a:buAutoNum type="arabicPeriod"/>
              <a:defRPr/>
            </a:pPr>
            <a:r>
              <a:rPr lang="en-US" altLang="en-US" sz="2000" b="1" kern="0" dirty="0">
                <a:solidFill>
                  <a:schemeClr val="bg1">
                    <a:lumMod val="75000"/>
                  </a:schemeClr>
                </a:solidFill>
                <a:latin typeface="Calibri" panose="020F0502020204030204" pitchFamily="34" charset="0"/>
                <a:cs typeface="Calibri" panose="020F0502020204030204" pitchFamily="34" charset="0"/>
              </a:rPr>
              <a:t>“Product mix” </a:t>
            </a:r>
            <a:r>
              <a:rPr lang="en-US" altLang="en-US" sz="2000" kern="0" dirty="0">
                <a:solidFill>
                  <a:schemeClr val="bg1">
                    <a:lumMod val="75000"/>
                  </a:schemeClr>
                </a:solidFill>
                <a:latin typeface="Calibri" panose="020F0502020204030204" pitchFamily="34" charset="0"/>
                <a:cs typeface="Calibri" panose="020F0502020204030204" pitchFamily="34" charset="0"/>
              </a:rPr>
              <a:t>problems </a:t>
            </a:r>
            <a:br>
              <a:rPr lang="en-US" altLang="en-US" sz="2000" kern="0" dirty="0">
                <a:solidFill>
                  <a:schemeClr val="bg1">
                    <a:lumMod val="75000"/>
                  </a:schemeClr>
                </a:solidFill>
                <a:latin typeface="Calibri" panose="020F0502020204030204" pitchFamily="34" charset="0"/>
                <a:cs typeface="Calibri" panose="020F0502020204030204" pitchFamily="34" charset="0"/>
              </a:rPr>
            </a:br>
            <a:r>
              <a:rPr lang="en-US" altLang="en-US" sz="2000" i="1" kern="0" dirty="0">
                <a:solidFill>
                  <a:schemeClr val="bg1">
                    <a:lumMod val="75000"/>
                  </a:schemeClr>
                </a:solidFill>
                <a:latin typeface="Calibri" panose="020F0502020204030204" pitchFamily="34" charset="0"/>
                <a:cs typeface="Calibri" panose="020F0502020204030204" pitchFamily="34" charset="0"/>
              </a:rPr>
              <a:t>Allocate scarce production resources to product types (Usually Max)</a:t>
            </a:r>
          </a:p>
          <a:p>
            <a:pPr marL="514350" indent="-514350">
              <a:spcBef>
                <a:spcPct val="20000"/>
              </a:spcBef>
              <a:buClr>
                <a:schemeClr val="folHlink"/>
              </a:buClr>
              <a:buSzPct val="60000"/>
              <a:buFont typeface="+mj-lt"/>
              <a:buAutoNum type="arabicPeriod"/>
              <a:defRPr/>
            </a:pPr>
            <a:endParaRPr lang="en-US" altLang="en-US" sz="2000" b="1" kern="0" dirty="0">
              <a:solidFill>
                <a:schemeClr val="tx1"/>
              </a:solidFill>
              <a:latin typeface="Calibri" panose="020F0502020204030204" pitchFamily="34" charset="0"/>
              <a:cs typeface="Calibri" panose="020F0502020204030204" pitchFamily="34" charset="0"/>
            </a:endParaRPr>
          </a:p>
          <a:p>
            <a:pPr marL="514350" indent="-514350">
              <a:spcBef>
                <a:spcPct val="20000"/>
              </a:spcBef>
              <a:buClr>
                <a:schemeClr val="folHlink"/>
              </a:buClr>
              <a:buSzPct val="60000"/>
              <a:buFont typeface="+mj-lt"/>
              <a:buAutoNum type="arabicPeriod"/>
              <a:defRPr/>
            </a:pPr>
            <a:r>
              <a:rPr lang="en-US" altLang="en-US" sz="2000" b="1" kern="0" dirty="0">
                <a:solidFill>
                  <a:schemeClr val="tx1"/>
                </a:solidFill>
                <a:latin typeface="Calibri" panose="020F0502020204030204" pitchFamily="34" charset="0"/>
                <a:cs typeface="Calibri" panose="020F0502020204030204" pitchFamily="34" charset="0"/>
              </a:rPr>
              <a:t>“Network” </a:t>
            </a:r>
            <a:r>
              <a:rPr lang="en-US" altLang="en-US" sz="2000" kern="0" dirty="0">
                <a:solidFill>
                  <a:schemeClr val="tx1"/>
                </a:solidFill>
                <a:latin typeface="Calibri" panose="020F0502020204030204" pitchFamily="34" charset="0"/>
                <a:cs typeface="Calibri" panose="020F0502020204030204" pitchFamily="34" charset="0"/>
              </a:rPr>
              <a:t>problems  </a:t>
            </a:r>
            <a:br>
              <a:rPr lang="en-US" altLang="en-US" sz="2000" kern="0" dirty="0">
                <a:solidFill>
                  <a:schemeClr val="tx1"/>
                </a:solidFill>
                <a:latin typeface="Calibri" panose="020F0502020204030204" pitchFamily="34" charset="0"/>
                <a:cs typeface="Calibri" panose="020F0502020204030204" pitchFamily="34" charset="0"/>
              </a:rPr>
            </a:br>
            <a:r>
              <a:rPr lang="en-US" altLang="en-US" sz="2000" i="1" kern="0" dirty="0">
                <a:solidFill>
                  <a:schemeClr val="tx1"/>
                </a:solidFill>
                <a:latin typeface="Calibri" panose="020F0502020204030204" pitchFamily="34" charset="0"/>
                <a:cs typeface="Calibri" panose="020F0502020204030204" pitchFamily="34" charset="0"/>
              </a:rPr>
              <a:t>Find most efficient way from source(s) to destination(s) (Usually </a:t>
            </a:r>
            <a:r>
              <a:rPr lang="en-US" altLang="en-US" sz="2000" i="1" kern="0" dirty="0">
                <a:solidFill>
                  <a:srgbClr val="C00000"/>
                </a:solidFill>
                <a:latin typeface="Calibri" panose="020F0502020204030204" pitchFamily="34" charset="0"/>
                <a:cs typeface="Calibri" panose="020F0502020204030204" pitchFamily="34" charset="0"/>
              </a:rPr>
              <a:t>Min</a:t>
            </a:r>
            <a:r>
              <a:rPr lang="en-US" altLang="en-US" sz="2000" i="1" kern="0" dirty="0">
                <a:solidFill>
                  <a:schemeClr val="tx1"/>
                </a:solidFill>
                <a:latin typeface="Calibri" panose="020F0502020204030204" pitchFamily="34" charset="0"/>
                <a:cs typeface="Calibri" panose="020F0502020204030204" pitchFamily="34" charset="0"/>
              </a:rPr>
              <a:t>)</a:t>
            </a:r>
          </a:p>
          <a:p>
            <a:pPr marL="514350" indent="-514350">
              <a:spcBef>
                <a:spcPct val="20000"/>
              </a:spcBef>
              <a:buClr>
                <a:schemeClr val="folHlink"/>
              </a:buClr>
              <a:buSzPct val="60000"/>
              <a:buFont typeface="+mj-lt"/>
              <a:buAutoNum type="arabicPeriod"/>
              <a:defRPr/>
            </a:pPr>
            <a:endParaRPr kumimoji="0" lang="en-US" altLang="en-US" sz="2000" b="1" i="1" u="none" strike="noStrike" kern="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endParaRPr>
          </a:p>
          <a:p>
            <a:pPr marL="514350" indent="-514350">
              <a:spcBef>
                <a:spcPct val="20000"/>
              </a:spcBef>
              <a:buClr>
                <a:schemeClr val="folHlink"/>
              </a:buClr>
              <a:buSzPct val="60000"/>
              <a:buFont typeface="+mj-lt"/>
              <a:buAutoNum type="arabicPeriod"/>
              <a:defRPr/>
            </a:pPr>
            <a:r>
              <a:rPr kumimoji="0" lang="en-US" altLang="en-US" sz="2000" b="1" i="0" u="none" strike="noStrike" kern="0" cap="none" spc="0" normalizeH="0" baseline="0" noProof="0" dirty="0">
                <a:ln>
                  <a:noFill/>
                </a:ln>
                <a:solidFill>
                  <a:schemeClr val="bg1">
                    <a:lumMod val="75000"/>
                  </a:schemeClr>
                </a:solidFill>
                <a:effectLst/>
                <a:uLnTx/>
                <a:uFillTx/>
                <a:latin typeface="Calibri" panose="020F0502020204030204" pitchFamily="34" charset="0"/>
                <a:ea typeface="+mn-ea"/>
                <a:cs typeface="Calibri" panose="020F0502020204030204" pitchFamily="34" charset="0"/>
              </a:rPr>
              <a:t>“Covering/staffing/scheduling”</a:t>
            </a:r>
            <a:r>
              <a:rPr kumimoji="0" lang="en-US" altLang="en-US" sz="2000" b="1" i="0" u="none" strike="noStrike" kern="0" cap="none" spc="0" normalizeH="0" noProof="0" dirty="0">
                <a:ln>
                  <a:noFill/>
                </a:ln>
                <a:solidFill>
                  <a:schemeClr val="bg1">
                    <a:lumMod val="75000"/>
                  </a:schemeClr>
                </a:solidFill>
                <a:effectLst/>
                <a:uLnTx/>
                <a:uFillTx/>
                <a:latin typeface="Calibri" panose="020F0502020204030204" pitchFamily="34" charset="0"/>
                <a:ea typeface="+mn-ea"/>
                <a:cs typeface="Calibri" panose="020F0502020204030204" pitchFamily="34" charset="0"/>
              </a:rPr>
              <a:t> </a:t>
            </a:r>
            <a:r>
              <a:rPr kumimoji="0" lang="en-US" altLang="en-US" sz="2000" b="0" i="0" u="none" strike="noStrike" kern="0" cap="none" spc="0" normalizeH="0" noProof="0" dirty="0">
                <a:ln>
                  <a:noFill/>
                </a:ln>
                <a:solidFill>
                  <a:schemeClr val="bg1">
                    <a:lumMod val="75000"/>
                  </a:schemeClr>
                </a:solidFill>
                <a:effectLst/>
                <a:uLnTx/>
                <a:uFillTx/>
                <a:latin typeface="Calibri" panose="020F0502020204030204" pitchFamily="34" charset="0"/>
                <a:ea typeface="+mn-ea"/>
                <a:cs typeface="Calibri" panose="020F0502020204030204" pitchFamily="34" charset="0"/>
              </a:rPr>
              <a:t>problems</a:t>
            </a:r>
            <a:br>
              <a:rPr kumimoji="0" lang="en-US" altLang="en-US" sz="2000" b="0" i="0" u="none" strike="noStrike" kern="0" cap="none" spc="0" normalizeH="0" noProof="0" dirty="0">
                <a:ln>
                  <a:noFill/>
                </a:ln>
                <a:solidFill>
                  <a:schemeClr val="bg1">
                    <a:lumMod val="75000"/>
                  </a:schemeClr>
                </a:solidFill>
                <a:effectLst/>
                <a:uLnTx/>
                <a:uFillTx/>
                <a:latin typeface="Calibri" panose="020F0502020204030204" pitchFamily="34" charset="0"/>
                <a:ea typeface="+mn-ea"/>
                <a:cs typeface="Calibri" panose="020F0502020204030204" pitchFamily="34" charset="0"/>
              </a:rPr>
            </a:br>
            <a:r>
              <a:rPr kumimoji="0" lang="en-US" altLang="en-US" sz="2000" b="0" i="1" strike="noStrike" kern="0" cap="none" spc="0" normalizeH="0" noProof="0" dirty="0">
                <a:ln>
                  <a:noFill/>
                </a:ln>
                <a:solidFill>
                  <a:schemeClr val="bg1">
                    <a:lumMod val="75000"/>
                  </a:schemeClr>
                </a:solidFill>
                <a:effectLst/>
                <a:uLnTx/>
                <a:uFillTx/>
                <a:latin typeface="Calibri" panose="020F0502020204030204" pitchFamily="34" charset="0"/>
                <a:ea typeface="+mn-ea"/>
                <a:cs typeface="Calibri" panose="020F0502020204030204" pitchFamily="34" charset="0"/>
              </a:rPr>
              <a:t>Minimize cost while ensuring minimum requirements </a:t>
            </a:r>
            <a:r>
              <a:rPr kumimoji="0" lang="en-US" altLang="en-US" sz="2000" b="0" i="1" u="none" strike="noStrike" kern="0" cap="none" spc="0" normalizeH="0" noProof="0" dirty="0">
                <a:ln>
                  <a:noFill/>
                </a:ln>
                <a:solidFill>
                  <a:schemeClr val="bg1">
                    <a:lumMod val="75000"/>
                  </a:schemeClr>
                </a:solidFill>
                <a:effectLst/>
                <a:uLnTx/>
                <a:uFillTx/>
                <a:latin typeface="Calibri" panose="020F0502020204030204" pitchFamily="34" charset="0"/>
                <a:ea typeface="+mn-ea"/>
                <a:cs typeface="Calibri" panose="020F0502020204030204" pitchFamily="34" charset="0"/>
              </a:rPr>
              <a:t>(Usually Min</a:t>
            </a:r>
            <a:r>
              <a:rPr lang="en-US" altLang="en-US" sz="2000" i="1" kern="0" dirty="0">
                <a:solidFill>
                  <a:schemeClr val="bg1">
                    <a:lumMod val="75000"/>
                  </a:schemeClr>
                </a:solidFill>
                <a:latin typeface="Calibri" panose="020F0502020204030204" pitchFamily="34" charset="0"/>
                <a:cs typeface="Calibri" panose="020F0502020204030204" pitchFamily="34" charset="0"/>
              </a:rPr>
              <a:t>)</a:t>
            </a:r>
          </a:p>
          <a:p>
            <a:pPr marL="514350" marR="0" lvl="0" indent="-514350" algn="l" defTabSz="914400" rtl="0" eaLnBrk="1" fontAlgn="base" latinLnBrk="0" hangingPunct="1">
              <a:lnSpc>
                <a:spcPct val="100000"/>
              </a:lnSpc>
              <a:spcBef>
                <a:spcPct val="20000"/>
              </a:spcBef>
              <a:spcAft>
                <a:spcPct val="0"/>
              </a:spcAft>
              <a:buClr>
                <a:schemeClr val="folHlink"/>
              </a:buClr>
              <a:buSzPct val="60000"/>
              <a:buFont typeface="+mj-lt"/>
              <a:buAutoNum type="arabicPeriod"/>
              <a:tabLst/>
              <a:defRPr/>
            </a:pPr>
            <a:endParaRPr kumimoji="0" lang="en-US" altLang="en-US" sz="2000" b="0" i="0" u="none" strike="noStrike" kern="0" cap="none" spc="0" normalizeH="0" noProof="0" dirty="0">
              <a:ln>
                <a:noFill/>
              </a:ln>
              <a:solidFill>
                <a:schemeClr val="bg1">
                  <a:lumMod val="75000"/>
                </a:schemeClr>
              </a:solidFill>
              <a:effectLst/>
              <a:uLnTx/>
              <a:uFillTx/>
              <a:latin typeface="Calibri" panose="020F0502020204030204" pitchFamily="34" charset="0"/>
              <a:ea typeface="+mn-ea"/>
              <a:cs typeface="Calibri" panose="020F0502020204030204" pitchFamily="34" charset="0"/>
            </a:endParaRPr>
          </a:p>
          <a:p>
            <a:pPr marL="514350" indent="-514350">
              <a:spcBef>
                <a:spcPct val="20000"/>
              </a:spcBef>
              <a:buClr>
                <a:schemeClr val="folHlink"/>
              </a:buClr>
              <a:buSzPct val="60000"/>
              <a:buFont typeface="+mj-lt"/>
              <a:buAutoNum type="arabicPeriod"/>
              <a:defRPr/>
            </a:pPr>
            <a:r>
              <a:rPr lang="en-US" altLang="en-US" sz="2000" b="1" kern="0" baseline="0" dirty="0">
                <a:solidFill>
                  <a:schemeClr val="bg1">
                    <a:lumMod val="75000"/>
                  </a:schemeClr>
                </a:solidFill>
                <a:latin typeface="Calibri" panose="020F0502020204030204" pitchFamily="34" charset="0"/>
                <a:ea typeface="+mn-ea"/>
                <a:cs typeface="Calibri" panose="020F0502020204030204" pitchFamily="34" charset="0"/>
              </a:rPr>
              <a:t>“Blending” </a:t>
            </a:r>
            <a:r>
              <a:rPr lang="en-US" altLang="en-US" sz="2000" kern="0" baseline="0" dirty="0">
                <a:solidFill>
                  <a:schemeClr val="bg1">
                    <a:lumMod val="75000"/>
                  </a:schemeClr>
                </a:solidFill>
                <a:latin typeface="Calibri" panose="020F0502020204030204" pitchFamily="34" charset="0"/>
                <a:ea typeface="+mn-ea"/>
                <a:cs typeface="Calibri" panose="020F0502020204030204" pitchFamily="34" charset="0"/>
              </a:rPr>
              <a:t>problems</a:t>
            </a:r>
            <a:br>
              <a:rPr lang="en-US" altLang="en-US" sz="2000" kern="0" baseline="0" dirty="0">
                <a:solidFill>
                  <a:schemeClr val="bg1">
                    <a:lumMod val="75000"/>
                  </a:schemeClr>
                </a:solidFill>
                <a:latin typeface="Calibri" panose="020F0502020204030204" pitchFamily="34" charset="0"/>
                <a:ea typeface="+mn-ea"/>
                <a:cs typeface="Calibri" panose="020F0502020204030204" pitchFamily="34" charset="0"/>
              </a:rPr>
            </a:br>
            <a:r>
              <a:rPr lang="en-US" altLang="en-US" sz="2000" i="1" kern="0" dirty="0">
                <a:solidFill>
                  <a:schemeClr val="bg1">
                    <a:lumMod val="75000"/>
                  </a:schemeClr>
                </a:solidFill>
                <a:latin typeface="Calibri" panose="020F0502020204030204" pitchFamily="34" charset="0"/>
                <a:cs typeface="Calibri" panose="020F0502020204030204" pitchFamily="34" charset="0"/>
              </a:rPr>
              <a:t>Like covering but with proportionality constraints (Usually Min)</a:t>
            </a:r>
            <a:endParaRPr lang="en-US" altLang="en-US" sz="2000" kern="0" baseline="0" dirty="0">
              <a:solidFill>
                <a:schemeClr val="bg1">
                  <a:lumMod val="75000"/>
                </a:schemeClr>
              </a:solidFill>
              <a:latin typeface="Calibri" panose="020F0502020204030204" pitchFamily="34" charset="0"/>
              <a:ea typeface="+mn-ea"/>
              <a:cs typeface="Calibri" panose="020F0502020204030204" pitchFamily="34" charset="0"/>
            </a:endParaRPr>
          </a:p>
        </p:txBody>
      </p:sp>
      <p:sp>
        <p:nvSpPr>
          <p:cNvPr id="4" name="Rectangle 4"/>
          <p:cNvSpPr txBox="1">
            <a:spLocks noChangeArrowheads="1"/>
          </p:cNvSpPr>
          <p:nvPr/>
        </p:nvSpPr>
        <p:spPr bwMode="auto">
          <a:xfrm>
            <a:off x="838200" y="0"/>
            <a:ext cx="7772400" cy="762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000" b="0" i="0" u="none" strike="noStrike" kern="0" cap="none" spc="0" normalizeH="0" baseline="0" noProof="0" dirty="0">
                <a:ln>
                  <a:noFill/>
                </a:ln>
                <a:solidFill>
                  <a:schemeClr val="tx2"/>
                </a:solidFill>
                <a:effectLst>
                  <a:outerShdw blurRad="38100" dist="38100" dir="2700000" algn="tl">
                    <a:srgbClr val="C0C0C0"/>
                  </a:outerShdw>
                </a:effectLst>
                <a:uLnTx/>
                <a:uFillTx/>
                <a:latin typeface="Calibri" panose="020F0502020204030204" pitchFamily="34" charset="0"/>
                <a:ea typeface="+mj-ea"/>
                <a:cs typeface="Calibri" panose="020F0502020204030204" pitchFamily="34" charset="0"/>
              </a:rPr>
              <a:t>Special types of LP</a:t>
            </a:r>
            <a:r>
              <a:rPr kumimoji="0" lang="en-US" altLang="en-US" sz="4000" b="0" i="0" u="none" strike="noStrike" kern="0" cap="none" spc="0" normalizeH="0" noProof="0" dirty="0">
                <a:ln>
                  <a:noFill/>
                </a:ln>
                <a:solidFill>
                  <a:schemeClr val="tx2"/>
                </a:solidFill>
                <a:effectLst>
                  <a:outerShdw blurRad="38100" dist="38100" dir="2700000" algn="tl">
                    <a:srgbClr val="C0C0C0"/>
                  </a:outerShdw>
                </a:effectLst>
                <a:uLnTx/>
                <a:uFillTx/>
                <a:latin typeface="Calibri" panose="020F0502020204030204" pitchFamily="34" charset="0"/>
                <a:ea typeface="+mj-ea"/>
                <a:cs typeface="Calibri" panose="020F0502020204030204" pitchFamily="34" charset="0"/>
              </a:rPr>
              <a:t> problems</a:t>
            </a:r>
            <a:endParaRPr kumimoji="0" lang="en-US" sz="4000" b="0" i="0" u="none" strike="noStrike" kern="0" cap="none" spc="0" normalizeH="0" baseline="0" noProof="0" dirty="0">
              <a:ln>
                <a:noFill/>
              </a:ln>
              <a:solidFill>
                <a:schemeClr val="tx2"/>
              </a:solidFill>
              <a:effectLst>
                <a:outerShdw blurRad="38100" dist="38100" dir="2700000" algn="tl">
                  <a:srgbClr val="C0C0C0"/>
                </a:outerShdw>
              </a:effectLst>
              <a:uLnTx/>
              <a:uFillTx/>
              <a:latin typeface="Calibri" panose="020F0502020204030204" pitchFamily="34" charset="0"/>
              <a:ea typeface="+mj-ea"/>
              <a:cs typeface="Calibri" panose="020F0502020204030204" pitchFamily="34" charset="0"/>
            </a:endParaRPr>
          </a:p>
        </p:txBody>
      </p:sp>
      <p:sp>
        <p:nvSpPr>
          <p:cNvPr id="2" name="Slide Number Placeholder 1">
            <a:extLst>
              <a:ext uri="{FF2B5EF4-FFF2-40B4-BE49-F238E27FC236}">
                <a16:creationId xmlns:a16="http://schemas.microsoft.com/office/drawing/2014/main" id="{281B5C31-E924-8A4B-AB5D-64E6CAB33BAD}"/>
              </a:ext>
            </a:extLst>
          </p:cNvPr>
          <p:cNvSpPr>
            <a:spLocks noGrp="1"/>
          </p:cNvSpPr>
          <p:nvPr>
            <p:ph type="sldNum" sz="quarter" idx="10"/>
          </p:nvPr>
        </p:nvSpPr>
        <p:spPr>
          <a:xfrm>
            <a:off x="4343400" y="6553200"/>
            <a:ext cx="1905000" cy="304800"/>
          </a:xfrm>
          <a:prstGeom prst="rect">
            <a:avLst/>
          </a:prstGeom>
        </p:spPr>
        <p:txBody>
          <a:bodyPr/>
          <a:lstStyle>
            <a:defPPr>
              <a:defRPr lang="en-US"/>
            </a:defPPr>
            <a:lvl1pPr algn="l" rtl="0" fontAlgn="base">
              <a:spcBef>
                <a:spcPct val="0"/>
              </a:spcBef>
              <a:spcAft>
                <a:spcPct val="0"/>
              </a:spcAft>
              <a:defRPr sz="1000" b="0" i="0" kern="1200">
                <a:solidFill>
                  <a:schemeClr val="bg1">
                    <a:lumMod val="85000"/>
                  </a:schemeClr>
                </a:solidFill>
                <a:latin typeface="Calibri" panose="020F0502020204030204" pitchFamily="34" charset="0"/>
                <a:ea typeface="MS PGothic" panose="020B0600070205080204" pitchFamily="34" charset="-128"/>
                <a:cs typeface="Calibri" panose="020F0502020204030204" pitchFamily="34" charset="0"/>
              </a:defRPr>
            </a:lvl1pPr>
            <a:lvl2pPr marL="4572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9pPr>
          </a:lstStyle>
          <a:p>
            <a:fld id="{E05A61A0-9645-46B1-89CF-8EBF9AD0E28F}" type="slidenum">
              <a:rPr lang="en-US" smtClean="0"/>
              <a:pPr/>
              <a:t>19</a:t>
            </a:fld>
            <a:endParaRPr lang="en-US"/>
          </a:p>
        </p:txBody>
      </p:sp>
    </p:spTree>
    <p:extLst>
      <p:ext uri="{BB962C8B-B14F-4D97-AF65-F5344CB8AC3E}">
        <p14:creationId xmlns:p14="http://schemas.microsoft.com/office/powerpoint/2010/main" val="14569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0E509B-2C51-0B41-92A5-B5EB456C4251}"/>
              </a:ext>
            </a:extLst>
          </p:cNvPr>
          <p:cNvSpPr>
            <a:spLocks noGrp="1"/>
          </p:cNvSpPr>
          <p:nvPr>
            <p:ph idx="1"/>
          </p:nvPr>
        </p:nvSpPr>
        <p:spPr>
          <a:xfrm>
            <a:off x="457200" y="2286000"/>
            <a:ext cx="8229600" cy="4264025"/>
          </a:xfrm>
        </p:spPr>
        <p:txBody>
          <a:bodyPr/>
          <a:lstStyle/>
          <a:p>
            <a:r>
              <a:rPr lang="en-US" b="1" dirty="0"/>
              <a:t>HW1. </a:t>
            </a:r>
            <a:r>
              <a:rPr lang="en-US" dirty="0"/>
              <a:t>Graded. </a:t>
            </a:r>
          </a:p>
          <a:p>
            <a:endParaRPr lang="en-US" dirty="0"/>
          </a:p>
          <a:p>
            <a:r>
              <a:rPr lang="en-US" b="1" dirty="0"/>
              <a:t>HW2/Group projects. </a:t>
            </a:r>
            <a:r>
              <a:rPr lang="en-US" dirty="0"/>
              <a:t>Questions? Comments?</a:t>
            </a:r>
          </a:p>
          <a:p>
            <a:pPr marL="0" indent="0">
              <a:buNone/>
            </a:pPr>
            <a:endParaRPr lang="en-US" dirty="0"/>
          </a:p>
          <a:p>
            <a:r>
              <a:rPr lang="en-US" b="1" dirty="0"/>
              <a:t>HW3: </a:t>
            </a:r>
            <a:r>
              <a:rPr lang="en-US" dirty="0"/>
              <a:t>Posted. More optimization</a:t>
            </a:r>
          </a:p>
          <a:p>
            <a:endParaRPr lang="en-US" dirty="0"/>
          </a:p>
        </p:txBody>
      </p:sp>
      <p:sp>
        <p:nvSpPr>
          <p:cNvPr id="3" name="Title 2">
            <a:extLst>
              <a:ext uri="{FF2B5EF4-FFF2-40B4-BE49-F238E27FC236}">
                <a16:creationId xmlns:a16="http://schemas.microsoft.com/office/drawing/2014/main" id="{0E5A02B1-2190-154C-B23D-FD1616555631}"/>
              </a:ext>
            </a:extLst>
          </p:cNvPr>
          <p:cNvSpPr>
            <a:spLocks noGrp="1"/>
          </p:cNvSpPr>
          <p:nvPr>
            <p:ph type="title"/>
          </p:nvPr>
        </p:nvSpPr>
        <p:spPr/>
        <p:txBody>
          <a:bodyPr/>
          <a:lstStyle/>
          <a:p>
            <a:r>
              <a:rPr lang="en-US" dirty="0"/>
              <a:t>HW and Group Projects</a:t>
            </a:r>
          </a:p>
        </p:txBody>
      </p:sp>
    </p:spTree>
    <p:extLst>
      <p:ext uri="{BB962C8B-B14F-4D97-AF65-F5344CB8AC3E}">
        <p14:creationId xmlns:p14="http://schemas.microsoft.com/office/powerpoint/2010/main" val="291156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2"/>
          <p:cNvSpPr txBox="1">
            <a:spLocks/>
          </p:cNvSpPr>
          <p:nvPr/>
        </p:nvSpPr>
        <p:spPr>
          <a:xfrm>
            <a:off x="4267200" y="6507513"/>
            <a:ext cx="1905000" cy="274287"/>
          </a:xfrm>
          <a:prstGeom prst="rect">
            <a:avLst/>
          </a:prstGeom>
        </p:spPr>
        <p:txBody>
          <a:bodyPr/>
          <a:lstStyle>
            <a:defPPr>
              <a:defRPr lang="en-US"/>
            </a:defPPr>
            <a:lvl1pPr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9pPr>
          </a:lstStyle>
          <a:p>
            <a:r>
              <a:rPr lang="en-US" sz="1600" dirty="0">
                <a:solidFill>
                  <a:schemeClr val="tx1"/>
                </a:solidFill>
                <a:latin typeface="Calibri" panose="020F0502020204030204" pitchFamily="34" charset="0"/>
                <a:cs typeface="Calibri" panose="020F0502020204030204" pitchFamily="34" charset="0"/>
              </a:rPr>
              <a:t>5</a:t>
            </a:r>
          </a:p>
        </p:txBody>
      </p:sp>
      <p:pic>
        <p:nvPicPr>
          <p:cNvPr id="4" name="goodwill tiny.mov" descr="goodwill tiny.mov">
            <a:hlinkClick r:id="" action="ppaction://media"/>
            <a:extLst>
              <a:ext uri="{FF2B5EF4-FFF2-40B4-BE49-F238E27FC236}">
                <a16:creationId xmlns:a16="http://schemas.microsoft.com/office/drawing/2014/main" id="{98C370CB-5E42-A240-8C8D-BE13B61238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459" y="609600"/>
            <a:ext cx="9111541" cy="5694713"/>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F685FD02-CA4B-8544-08CB-04EDB1B1204B}"/>
                  </a:ext>
                </a:extLst>
              </p14:cNvPr>
              <p14:cNvContentPartPr/>
              <p14:nvPr/>
            </p14:nvContentPartPr>
            <p14:xfrm>
              <a:off x="4578376" y="3513250"/>
              <a:ext cx="42480" cy="16920"/>
            </p14:xfrm>
          </p:contentPart>
        </mc:Choice>
        <mc:Fallback>
          <p:pic>
            <p:nvPicPr>
              <p:cNvPr id="2" name="Ink 1">
                <a:extLst>
                  <a:ext uri="{FF2B5EF4-FFF2-40B4-BE49-F238E27FC236}">
                    <a16:creationId xmlns:a16="http://schemas.microsoft.com/office/drawing/2014/main" id="{F685FD02-CA4B-8544-08CB-04EDB1B1204B}"/>
                  </a:ext>
                </a:extLst>
              </p:cNvPr>
              <p:cNvPicPr/>
              <p:nvPr/>
            </p:nvPicPr>
            <p:blipFill>
              <a:blip r:embed="rId7"/>
              <a:stretch>
                <a:fillRect/>
              </a:stretch>
            </p:blipFill>
            <p:spPr>
              <a:xfrm>
                <a:off x="4563256" y="3498130"/>
                <a:ext cx="73080" cy="47520"/>
              </a:xfrm>
              <a:prstGeom prst="rect">
                <a:avLst/>
              </a:prstGeom>
            </p:spPr>
          </p:pic>
        </mc:Fallback>
      </mc:AlternateContent>
    </p:spTree>
    <p:extLst>
      <p:ext uri="{BB962C8B-B14F-4D97-AF65-F5344CB8AC3E}">
        <p14:creationId xmlns:p14="http://schemas.microsoft.com/office/powerpoint/2010/main" val="31437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4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115377CE-106A-4841-B829-EAF2E011D8FA}"/>
              </a:ext>
            </a:extLst>
          </p:cNvPr>
          <p:cNvSpPr txBox="1">
            <a:spLocks noChangeArrowheads="1"/>
          </p:cNvSpPr>
          <p:nvPr/>
        </p:nvSpPr>
        <p:spPr>
          <a:xfrm>
            <a:off x="609600" y="1676400"/>
            <a:ext cx="8247529" cy="1124173"/>
          </a:xfrm>
          <a:prstGeom prst="rect">
            <a:avLst/>
          </a:prstGeom>
          <a:noFill/>
          <a:ln/>
        </p:spPr>
        <p:txBody>
          <a:bodyPr lIns="92075" tIns="46038" rIns="92075" bIns="46038"/>
          <a:lstStyle/>
          <a:p>
            <a:pPr>
              <a:spcBef>
                <a:spcPct val="20000"/>
              </a:spcBef>
              <a:buClr>
                <a:schemeClr val="folHlink"/>
              </a:buClr>
              <a:buSzPct val="60000"/>
              <a:defRPr/>
            </a:pPr>
            <a:r>
              <a:rPr lang="en-US" altLang="en-US" sz="2400" b="1" kern="0" dirty="0">
                <a:solidFill>
                  <a:schemeClr val="tx1"/>
                </a:solidFill>
                <a:latin typeface="Calibri" panose="020F0502020204030204" pitchFamily="34" charset="0"/>
                <a:cs typeface="Calibri" panose="020F0502020204030204" pitchFamily="34" charset="0"/>
              </a:rPr>
              <a:t>“Network” </a:t>
            </a:r>
            <a:r>
              <a:rPr lang="en-US" altLang="en-US" sz="2400" kern="0" dirty="0">
                <a:solidFill>
                  <a:schemeClr val="tx1"/>
                </a:solidFill>
                <a:latin typeface="Calibri" panose="020F0502020204030204" pitchFamily="34" charset="0"/>
                <a:cs typeface="Calibri" panose="020F0502020204030204" pitchFamily="34" charset="0"/>
              </a:rPr>
              <a:t>problems  </a:t>
            </a:r>
            <a:br>
              <a:rPr lang="en-US" altLang="en-US" sz="2800" kern="0" dirty="0">
                <a:solidFill>
                  <a:schemeClr val="tx1"/>
                </a:solidFill>
                <a:latin typeface="Calibri" panose="020F0502020204030204" pitchFamily="34" charset="0"/>
                <a:cs typeface="Calibri" panose="020F0502020204030204" pitchFamily="34" charset="0"/>
              </a:rPr>
            </a:br>
            <a:r>
              <a:rPr lang="en-US" altLang="en-US" sz="2000" i="1" kern="0" dirty="0">
                <a:solidFill>
                  <a:schemeClr val="tx1"/>
                </a:solidFill>
                <a:latin typeface="Calibri" panose="020F0502020204030204" pitchFamily="34" charset="0"/>
                <a:cs typeface="Calibri" panose="020F0502020204030204" pitchFamily="34" charset="0"/>
              </a:rPr>
              <a:t>Find most efficient way from source(s) to destination(s) (Usually </a:t>
            </a:r>
            <a:r>
              <a:rPr lang="en-US" altLang="en-US" sz="2000" i="1" kern="0" dirty="0">
                <a:solidFill>
                  <a:srgbClr val="C00000"/>
                </a:solidFill>
                <a:latin typeface="Calibri" panose="020F0502020204030204" pitchFamily="34" charset="0"/>
                <a:cs typeface="Calibri" panose="020F0502020204030204" pitchFamily="34" charset="0"/>
              </a:rPr>
              <a:t>Min</a:t>
            </a:r>
            <a:r>
              <a:rPr lang="en-US" altLang="en-US" sz="2000" i="1" kern="0" dirty="0">
                <a:solidFill>
                  <a:schemeClr val="tx1"/>
                </a:solidFill>
                <a:latin typeface="Calibri" panose="020F0502020204030204" pitchFamily="34" charset="0"/>
                <a:cs typeface="Calibri" panose="020F0502020204030204" pitchFamily="34" charset="0"/>
              </a:rPr>
              <a:t>)</a:t>
            </a:r>
          </a:p>
          <a:p>
            <a:pPr marL="514350" indent="-514350">
              <a:spcBef>
                <a:spcPct val="20000"/>
              </a:spcBef>
              <a:buClr>
                <a:schemeClr val="folHlink"/>
              </a:buClr>
              <a:buSzPct val="60000"/>
              <a:buFont typeface="+mj-lt"/>
              <a:buAutoNum type="arabicPeriod"/>
              <a:defRPr/>
            </a:pPr>
            <a:endParaRPr lang="en-US" altLang="en-US" sz="1400" kern="0" dirty="0">
              <a:solidFill>
                <a:schemeClr val="tx1"/>
              </a:solidFill>
              <a:latin typeface="Calibri" panose="020F0502020204030204" pitchFamily="34" charset="0"/>
              <a:ea typeface="+mn-ea"/>
              <a:cs typeface="Calibri" panose="020F0502020204030204" pitchFamily="34" charset="0"/>
            </a:endParaRPr>
          </a:p>
          <a:p>
            <a:pPr>
              <a:spcBef>
                <a:spcPct val="20000"/>
              </a:spcBef>
              <a:buClr>
                <a:schemeClr val="folHlink"/>
              </a:buClr>
              <a:buSzPct val="60000"/>
              <a:defRPr/>
            </a:pPr>
            <a:r>
              <a:rPr lang="en-US" altLang="en-US" sz="1400" kern="0" dirty="0">
                <a:solidFill>
                  <a:schemeClr val="tx1"/>
                </a:solidFill>
                <a:latin typeface="Calibri" panose="020F0502020204030204" pitchFamily="34" charset="0"/>
                <a:ea typeface="+mn-ea"/>
                <a:cs typeface="Calibri" panose="020F0502020204030204" pitchFamily="34" charset="0"/>
              </a:rPr>
              <a:t>	</a:t>
            </a:r>
          </a:p>
          <a:p>
            <a:pPr marR="0" lvl="0" algn="l" defTabSz="914400" rtl="0" eaLnBrk="1" fontAlgn="base" latinLnBrk="0" hangingPunct="1">
              <a:lnSpc>
                <a:spcPct val="100000"/>
              </a:lnSpc>
              <a:spcBef>
                <a:spcPct val="20000"/>
              </a:spcBef>
              <a:spcAft>
                <a:spcPct val="0"/>
              </a:spcAft>
              <a:buClr>
                <a:schemeClr val="folHlink"/>
              </a:buClr>
              <a:buSzPct val="60000"/>
              <a:tabLst/>
              <a:defRPr/>
            </a:pPr>
            <a:endParaRPr lang="en-US" altLang="en-US" sz="1600" kern="0" baseline="0" dirty="0">
              <a:solidFill>
                <a:schemeClr val="tx1"/>
              </a:solidFill>
              <a:latin typeface="Calibri" panose="020F0502020204030204" pitchFamily="34" charset="0"/>
              <a:ea typeface="+mn-ea"/>
              <a:cs typeface="Calibri" panose="020F0502020204030204" pitchFamily="34" charset="0"/>
            </a:endParaRPr>
          </a:p>
        </p:txBody>
      </p:sp>
      <p:sp>
        <p:nvSpPr>
          <p:cNvPr id="3" name="Title 2">
            <a:extLst>
              <a:ext uri="{FF2B5EF4-FFF2-40B4-BE49-F238E27FC236}">
                <a16:creationId xmlns:a16="http://schemas.microsoft.com/office/drawing/2014/main" id="{CD04B94B-90D2-F940-9044-E280EA4B363B}"/>
              </a:ext>
            </a:extLst>
          </p:cNvPr>
          <p:cNvSpPr>
            <a:spLocks noGrp="1"/>
          </p:cNvSpPr>
          <p:nvPr>
            <p:ph type="title"/>
          </p:nvPr>
        </p:nvSpPr>
        <p:spPr/>
        <p:txBody>
          <a:bodyPr/>
          <a:lstStyle/>
          <a:p>
            <a:r>
              <a:rPr lang="en-US" dirty="0"/>
              <a:t>Network problems</a:t>
            </a:r>
          </a:p>
        </p:txBody>
      </p:sp>
      <p:grpSp>
        <p:nvGrpSpPr>
          <p:cNvPr id="4" name="Group 3">
            <a:extLst>
              <a:ext uri="{FF2B5EF4-FFF2-40B4-BE49-F238E27FC236}">
                <a16:creationId xmlns:a16="http://schemas.microsoft.com/office/drawing/2014/main" id="{CE47CE48-2281-E043-92C2-203318573FB8}"/>
              </a:ext>
            </a:extLst>
          </p:cNvPr>
          <p:cNvGrpSpPr/>
          <p:nvPr/>
        </p:nvGrpSpPr>
        <p:grpSpPr>
          <a:xfrm>
            <a:off x="490103" y="3192155"/>
            <a:ext cx="4267200" cy="2582168"/>
            <a:chOff x="381000" y="1127919"/>
            <a:chExt cx="8327735" cy="5036127"/>
          </a:xfrm>
        </p:grpSpPr>
        <p:sp>
          <p:nvSpPr>
            <p:cNvPr id="5" name="Oval 4">
              <a:extLst>
                <a:ext uri="{FF2B5EF4-FFF2-40B4-BE49-F238E27FC236}">
                  <a16:creationId xmlns:a16="http://schemas.microsoft.com/office/drawing/2014/main" id="{1D81E06D-21C6-1E4B-9FB8-1A98C0FC8AE3}"/>
                </a:ext>
              </a:extLst>
            </p:cNvPr>
            <p:cNvSpPr/>
            <p:nvPr/>
          </p:nvSpPr>
          <p:spPr bwMode="auto">
            <a:xfrm>
              <a:off x="2583513" y="1828800"/>
              <a:ext cx="914400" cy="9144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100" dirty="0">
                  <a:solidFill>
                    <a:schemeClr val="bg1"/>
                  </a:solidFill>
                  <a:latin typeface="Calibri" panose="020F0502020204030204" pitchFamily="34" charset="0"/>
                  <a:cs typeface="Calibri" panose="020F0502020204030204" pitchFamily="34" charset="0"/>
                </a:rPr>
                <a:t>A</a:t>
              </a:r>
            </a:p>
          </p:txBody>
        </p:sp>
        <p:sp>
          <p:nvSpPr>
            <p:cNvPr id="6" name="Oval 5">
              <a:extLst>
                <a:ext uri="{FF2B5EF4-FFF2-40B4-BE49-F238E27FC236}">
                  <a16:creationId xmlns:a16="http://schemas.microsoft.com/office/drawing/2014/main" id="{29CBB209-8D9E-9249-B24C-FF213762EC26}"/>
                </a:ext>
              </a:extLst>
            </p:cNvPr>
            <p:cNvSpPr/>
            <p:nvPr/>
          </p:nvSpPr>
          <p:spPr bwMode="auto">
            <a:xfrm>
              <a:off x="2583513" y="4267200"/>
              <a:ext cx="914400" cy="9144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100" dirty="0">
                  <a:solidFill>
                    <a:schemeClr val="bg1"/>
                  </a:solidFill>
                  <a:latin typeface="Calibri" panose="020F0502020204030204" pitchFamily="34" charset="0"/>
                  <a:cs typeface="Calibri" panose="020F0502020204030204" pitchFamily="34" charset="0"/>
                </a:rPr>
                <a:t>B</a:t>
              </a:r>
            </a:p>
          </p:txBody>
        </p:sp>
        <p:sp>
          <p:nvSpPr>
            <p:cNvPr id="7" name="Oval 6">
              <a:extLst>
                <a:ext uri="{FF2B5EF4-FFF2-40B4-BE49-F238E27FC236}">
                  <a16:creationId xmlns:a16="http://schemas.microsoft.com/office/drawing/2014/main" id="{E41C220C-E9FF-0443-8936-1A02D34D69B4}"/>
                </a:ext>
              </a:extLst>
            </p:cNvPr>
            <p:cNvSpPr/>
            <p:nvPr/>
          </p:nvSpPr>
          <p:spPr bwMode="auto">
            <a:xfrm>
              <a:off x="5174315" y="1127919"/>
              <a:ext cx="914400" cy="9144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100" dirty="0">
                  <a:solidFill>
                    <a:schemeClr val="bg1"/>
                  </a:solidFill>
                  <a:latin typeface="Calibri" panose="020F0502020204030204" pitchFamily="34" charset="0"/>
                  <a:cs typeface="Calibri" panose="020F0502020204030204" pitchFamily="34" charset="0"/>
                </a:rPr>
                <a:t>C</a:t>
              </a:r>
            </a:p>
          </p:txBody>
        </p:sp>
        <p:sp>
          <p:nvSpPr>
            <p:cNvPr id="8" name="Oval 7">
              <a:extLst>
                <a:ext uri="{FF2B5EF4-FFF2-40B4-BE49-F238E27FC236}">
                  <a16:creationId xmlns:a16="http://schemas.microsoft.com/office/drawing/2014/main" id="{E48B6DC2-0165-3940-86F5-D4372C345D36}"/>
                </a:ext>
              </a:extLst>
            </p:cNvPr>
            <p:cNvSpPr/>
            <p:nvPr/>
          </p:nvSpPr>
          <p:spPr bwMode="auto">
            <a:xfrm>
              <a:off x="5174315" y="3013364"/>
              <a:ext cx="914400" cy="9144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100" dirty="0">
                  <a:solidFill>
                    <a:schemeClr val="bg1"/>
                  </a:solidFill>
                  <a:latin typeface="Calibri" panose="020F0502020204030204" pitchFamily="34" charset="0"/>
                  <a:cs typeface="Calibri" panose="020F0502020204030204" pitchFamily="34" charset="0"/>
                </a:rPr>
                <a:t>D</a:t>
              </a:r>
            </a:p>
          </p:txBody>
        </p:sp>
        <p:sp>
          <p:nvSpPr>
            <p:cNvPr id="9" name="Oval 8">
              <a:extLst>
                <a:ext uri="{FF2B5EF4-FFF2-40B4-BE49-F238E27FC236}">
                  <a16:creationId xmlns:a16="http://schemas.microsoft.com/office/drawing/2014/main" id="{0F7F9F5E-7552-784C-B2AF-6415D0DFF9D4}"/>
                </a:ext>
              </a:extLst>
            </p:cNvPr>
            <p:cNvSpPr/>
            <p:nvPr/>
          </p:nvSpPr>
          <p:spPr bwMode="auto">
            <a:xfrm>
              <a:off x="5174315" y="5249646"/>
              <a:ext cx="914400" cy="9144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a:solidFill>
                    <a:schemeClr val="bg1"/>
                  </a:solidFill>
                  <a:latin typeface="Calibri" panose="020F0502020204030204" pitchFamily="34" charset="0"/>
                  <a:cs typeface="Calibri" panose="020F0502020204030204" pitchFamily="34" charset="0"/>
                </a:rPr>
                <a:t>E</a:t>
              </a:r>
            </a:p>
          </p:txBody>
        </p:sp>
        <p:cxnSp>
          <p:nvCxnSpPr>
            <p:cNvPr id="10" name="Straight Arrow Connector 9">
              <a:extLst>
                <a:ext uri="{FF2B5EF4-FFF2-40B4-BE49-F238E27FC236}">
                  <a16:creationId xmlns:a16="http://schemas.microsoft.com/office/drawing/2014/main" id="{3C6A7F86-A296-5245-B284-12BBBAF22BF1}"/>
                </a:ext>
              </a:extLst>
            </p:cNvPr>
            <p:cNvCxnSpPr>
              <a:cxnSpLocks/>
              <a:endCxn id="5" idx="2"/>
            </p:cNvCxnSpPr>
            <p:nvPr/>
          </p:nvCxnSpPr>
          <p:spPr bwMode="auto">
            <a:xfrm flipV="1">
              <a:off x="1306602" y="2286000"/>
              <a:ext cx="1276911" cy="819711"/>
            </a:xfrm>
            <a:prstGeom prst="straightConnector1">
              <a:avLst/>
            </a:prstGeom>
            <a:solidFill>
              <a:schemeClr val="accent1"/>
            </a:solidFill>
            <a:ln w="38100" cap="flat" cmpd="sng" algn="ctr">
              <a:solidFill>
                <a:srgbClr val="C00000"/>
              </a:solidFill>
              <a:prstDash val="sysDot"/>
              <a:round/>
              <a:headEnd type="none" w="med" len="med"/>
              <a:tailEnd type="triangle"/>
            </a:ln>
            <a:effectLst/>
          </p:spPr>
        </p:cxnSp>
        <p:cxnSp>
          <p:nvCxnSpPr>
            <p:cNvPr id="11" name="Straight Arrow Connector 10">
              <a:extLst>
                <a:ext uri="{FF2B5EF4-FFF2-40B4-BE49-F238E27FC236}">
                  <a16:creationId xmlns:a16="http://schemas.microsoft.com/office/drawing/2014/main" id="{5BE01F46-D19C-FD43-9BC2-0C5C6ECAAD36}"/>
                </a:ext>
              </a:extLst>
            </p:cNvPr>
            <p:cNvCxnSpPr>
              <a:cxnSpLocks/>
              <a:stCxn id="5" idx="6"/>
              <a:endCxn id="7" idx="2"/>
            </p:cNvCxnSpPr>
            <p:nvPr/>
          </p:nvCxnSpPr>
          <p:spPr bwMode="auto">
            <a:xfrm flipV="1">
              <a:off x="3497913" y="1585119"/>
              <a:ext cx="1676402" cy="700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2EF8E92-18C9-604E-B3DF-E165E7A5B18F}"/>
                </a:ext>
              </a:extLst>
            </p:cNvPr>
            <p:cNvCxnSpPr>
              <a:cxnSpLocks/>
              <a:stCxn id="5" idx="6"/>
              <a:endCxn id="8" idx="2"/>
            </p:cNvCxnSpPr>
            <p:nvPr/>
          </p:nvCxnSpPr>
          <p:spPr bwMode="auto">
            <a:xfrm>
              <a:off x="3497913" y="2286000"/>
              <a:ext cx="1676402" cy="1184564"/>
            </a:xfrm>
            <a:prstGeom prst="straightConnector1">
              <a:avLst/>
            </a:prstGeom>
            <a:solidFill>
              <a:schemeClr val="accent1"/>
            </a:solidFill>
            <a:ln w="38100" cap="flat" cmpd="sng" algn="ctr">
              <a:solidFill>
                <a:srgbClr val="C00000"/>
              </a:solidFill>
              <a:prstDash val="sysDot"/>
              <a:round/>
              <a:headEnd type="none" w="med" len="med"/>
              <a:tailEnd type="triangle"/>
            </a:ln>
            <a:effectLst/>
          </p:spPr>
        </p:cxnSp>
        <p:cxnSp>
          <p:nvCxnSpPr>
            <p:cNvPr id="13" name="Straight Arrow Connector 12">
              <a:extLst>
                <a:ext uri="{FF2B5EF4-FFF2-40B4-BE49-F238E27FC236}">
                  <a16:creationId xmlns:a16="http://schemas.microsoft.com/office/drawing/2014/main" id="{9F78E3AB-8ACD-4A4D-A44F-F930C014F286}"/>
                </a:ext>
              </a:extLst>
            </p:cNvPr>
            <p:cNvCxnSpPr>
              <a:cxnSpLocks/>
              <a:endCxn id="9" idx="2"/>
            </p:cNvCxnSpPr>
            <p:nvPr/>
          </p:nvCxnSpPr>
          <p:spPr bwMode="auto">
            <a:xfrm>
              <a:off x="3497913" y="4724400"/>
              <a:ext cx="1676402" cy="9824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57733A5-8053-EB45-8564-3084F393F6B5}"/>
                </a:ext>
              </a:extLst>
            </p:cNvPr>
            <p:cNvCxnSpPr>
              <a:cxnSpLocks/>
              <a:endCxn id="8" idx="2"/>
            </p:cNvCxnSpPr>
            <p:nvPr/>
          </p:nvCxnSpPr>
          <p:spPr bwMode="auto">
            <a:xfrm flipV="1">
              <a:off x="3497913" y="3470564"/>
              <a:ext cx="1676402" cy="12340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78A97EF2-32A7-E94D-AC21-F29ABC695BE2}"/>
                </a:ext>
              </a:extLst>
            </p:cNvPr>
            <p:cNvCxnSpPr>
              <a:cxnSpLocks/>
              <a:endCxn id="6" idx="2"/>
            </p:cNvCxnSpPr>
            <p:nvPr/>
          </p:nvCxnSpPr>
          <p:spPr bwMode="auto">
            <a:xfrm>
              <a:off x="1421802" y="3840162"/>
              <a:ext cx="1161711" cy="8842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0C95C9BA-0D48-A04D-A143-03BEFF86E339}"/>
                </a:ext>
              </a:extLst>
            </p:cNvPr>
            <p:cNvCxnSpPr>
              <a:cxnSpLocks/>
              <a:stCxn id="8" idx="6"/>
            </p:cNvCxnSpPr>
            <p:nvPr/>
          </p:nvCxnSpPr>
          <p:spPr bwMode="auto">
            <a:xfrm flipV="1">
              <a:off x="6088715" y="3429000"/>
              <a:ext cx="1447798" cy="41564"/>
            </a:xfrm>
            <a:prstGeom prst="straightConnector1">
              <a:avLst/>
            </a:prstGeom>
            <a:solidFill>
              <a:schemeClr val="accent1"/>
            </a:solidFill>
            <a:ln w="38100" cap="flat" cmpd="sng" algn="ctr">
              <a:solidFill>
                <a:srgbClr val="C00000"/>
              </a:solidFill>
              <a:prstDash val="sysDot"/>
              <a:round/>
              <a:headEnd type="none" w="med" len="med"/>
              <a:tailEnd type="triangle"/>
            </a:ln>
            <a:effectLst/>
          </p:spPr>
        </p:cxnSp>
        <p:cxnSp>
          <p:nvCxnSpPr>
            <p:cNvPr id="17" name="Straight Arrow Connector 16">
              <a:extLst>
                <a:ext uri="{FF2B5EF4-FFF2-40B4-BE49-F238E27FC236}">
                  <a16:creationId xmlns:a16="http://schemas.microsoft.com/office/drawing/2014/main" id="{CEFCA212-D3B8-FC4D-8851-EF964CD02714}"/>
                </a:ext>
              </a:extLst>
            </p:cNvPr>
            <p:cNvCxnSpPr>
              <a:cxnSpLocks/>
            </p:cNvCxnSpPr>
            <p:nvPr/>
          </p:nvCxnSpPr>
          <p:spPr bwMode="auto">
            <a:xfrm flipV="1">
              <a:off x="6088715" y="3752289"/>
              <a:ext cx="1581709" cy="19180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D8F8F46E-9141-8D45-A6B6-E2187E13D056}"/>
                </a:ext>
              </a:extLst>
            </p:cNvPr>
            <p:cNvCxnSpPr>
              <a:cxnSpLocks/>
              <a:stCxn id="7" idx="6"/>
            </p:cNvCxnSpPr>
            <p:nvPr/>
          </p:nvCxnSpPr>
          <p:spPr bwMode="auto">
            <a:xfrm>
              <a:off x="6088715" y="1585119"/>
              <a:ext cx="1581709" cy="15205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BF809DEB-3C56-564E-874D-0E0332B8B13F}"/>
                </a:ext>
              </a:extLst>
            </p:cNvPr>
            <p:cNvSpPr txBox="1"/>
            <p:nvPr/>
          </p:nvSpPr>
          <p:spPr>
            <a:xfrm>
              <a:off x="1963523" y="2751586"/>
              <a:ext cx="1063115" cy="643070"/>
            </a:xfrm>
            <a:prstGeom prst="rect">
              <a:avLst/>
            </a:prstGeom>
            <a:noFill/>
          </p:spPr>
          <p:txBody>
            <a:bodyPr wrap="square" rtlCol="0">
              <a:spAutoFit/>
            </a:bodyPr>
            <a:lstStyle/>
            <a:p>
              <a:r>
                <a:rPr lang="en-US" sz="1100" dirty="0">
                  <a:solidFill>
                    <a:srgbClr val="C00000"/>
                  </a:solidFill>
                  <a:latin typeface="Calibri" panose="020F0502020204030204" pitchFamily="34" charset="0"/>
                  <a:cs typeface="Calibri" panose="020F0502020204030204" pitchFamily="34" charset="0"/>
                </a:rPr>
                <a:t>2H</a:t>
              </a:r>
            </a:p>
          </p:txBody>
        </p:sp>
        <p:sp>
          <p:nvSpPr>
            <p:cNvPr id="20" name="TextBox 19">
              <a:extLst>
                <a:ext uri="{FF2B5EF4-FFF2-40B4-BE49-F238E27FC236}">
                  <a16:creationId xmlns:a16="http://schemas.microsoft.com/office/drawing/2014/main" id="{ABADD830-EB84-ED4E-ABA0-D1A2AF246869}"/>
                </a:ext>
              </a:extLst>
            </p:cNvPr>
            <p:cNvSpPr txBox="1"/>
            <p:nvPr/>
          </p:nvSpPr>
          <p:spPr>
            <a:xfrm>
              <a:off x="1562630" y="4298895"/>
              <a:ext cx="1063115" cy="64307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3H</a:t>
              </a:r>
            </a:p>
          </p:txBody>
        </p:sp>
        <p:sp>
          <p:nvSpPr>
            <p:cNvPr id="21" name="TextBox 20">
              <a:extLst>
                <a:ext uri="{FF2B5EF4-FFF2-40B4-BE49-F238E27FC236}">
                  <a16:creationId xmlns:a16="http://schemas.microsoft.com/office/drawing/2014/main" id="{413C454A-620B-4749-80C2-644F42A25AE6}"/>
                </a:ext>
              </a:extLst>
            </p:cNvPr>
            <p:cNvSpPr txBox="1"/>
            <p:nvPr/>
          </p:nvSpPr>
          <p:spPr>
            <a:xfrm>
              <a:off x="4099438" y="2453362"/>
              <a:ext cx="1063115" cy="643070"/>
            </a:xfrm>
            <a:prstGeom prst="rect">
              <a:avLst/>
            </a:prstGeom>
            <a:noFill/>
          </p:spPr>
          <p:txBody>
            <a:bodyPr wrap="square" rtlCol="0">
              <a:spAutoFit/>
            </a:bodyPr>
            <a:lstStyle/>
            <a:p>
              <a:r>
                <a:rPr lang="en-US" sz="1100" dirty="0">
                  <a:solidFill>
                    <a:srgbClr val="C00000"/>
                  </a:solidFill>
                  <a:latin typeface="Calibri" panose="020F0502020204030204" pitchFamily="34" charset="0"/>
                  <a:cs typeface="Calibri" panose="020F0502020204030204" pitchFamily="34" charset="0"/>
                </a:rPr>
                <a:t>1H</a:t>
              </a:r>
            </a:p>
          </p:txBody>
        </p:sp>
        <p:sp>
          <p:nvSpPr>
            <p:cNvPr id="22" name="TextBox 21">
              <a:extLst>
                <a:ext uri="{FF2B5EF4-FFF2-40B4-BE49-F238E27FC236}">
                  <a16:creationId xmlns:a16="http://schemas.microsoft.com/office/drawing/2014/main" id="{0B483AEC-1634-AA46-A939-163D5CBEE5FC}"/>
                </a:ext>
              </a:extLst>
            </p:cNvPr>
            <p:cNvSpPr txBox="1"/>
            <p:nvPr/>
          </p:nvSpPr>
          <p:spPr>
            <a:xfrm>
              <a:off x="4093083" y="1585118"/>
              <a:ext cx="1081231" cy="64307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2H</a:t>
              </a:r>
            </a:p>
          </p:txBody>
        </p:sp>
        <p:sp>
          <p:nvSpPr>
            <p:cNvPr id="23" name="TextBox 22">
              <a:extLst>
                <a:ext uri="{FF2B5EF4-FFF2-40B4-BE49-F238E27FC236}">
                  <a16:creationId xmlns:a16="http://schemas.microsoft.com/office/drawing/2014/main" id="{69A066B3-0A7C-B34E-8F95-F6C4956176BE}"/>
                </a:ext>
              </a:extLst>
            </p:cNvPr>
            <p:cNvSpPr txBox="1"/>
            <p:nvPr/>
          </p:nvSpPr>
          <p:spPr>
            <a:xfrm>
              <a:off x="4085584" y="3659662"/>
              <a:ext cx="850492" cy="64307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1H</a:t>
              </a:r>
            </a:p>
          </p:txBody>
        </p:sp>
        <p:sp>
          <p:nvSpPr>
            <p:cNvPr id="24" name="TextBox 23">
              <a:extLst>
                <a:ext uri="{FF2B5EF4-FFF2-40B4-BE49-F238E27FC236}">
                  <a16:creationId xmlns:a16="http://schemas.microsoft.com/office/drawing/2014/main" id="{3FD9AE04-EB0C-E54E-95FE-9C404285FB41}"/>
                </a:ext>
              </a:extLst>
            </p:cNvPr>
            <p:cNvSpPr txBox="1"/>
            <p:nvPr/>
          </p:nvSpPr>
          <p:spPr>
            <a:xfrm>
              <a:off x="4085584" y="4761723"/>
              <a:ext cx="1063115" cy="64307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2H</a:t>
              </a:r>
            </a:p>
          </p:txBody>
        </p:sp>
        <p:sp>
          <p:nvSpPr>
            <p:cNvPr id="25" name="TextBox 24">
              <a:extLst>
                <a:ext uri="{FF2B5EF4-FFF2-40B4-BE49-F238E27FC236}">
                  <a16:creationId xmlns:a16="http://schemas.microsoft.com/office/drawing/2014/main" id="{FC5426A7-1371-C14A-863D-5D4090E091F2}"/>
                </a:ext>
              </a:extLst>
            </p:cNvPr>
            <p:cNvSpPr txBox="1"/>
            <p:nvPr/>
          </p:nvSpPr>
          <p:spPr>
            <a:xfrm>
              <a:off x="6843793" y="1896965"/>
              <a:ext cx="1241136" cy="64307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3H</a:t>
              </a:r>
            </a:p>
          </p:txBody>
        </p:sp>
        <p:sp>
          <p:nvSpPr>
            <p:cNvPr id="26" name="TextBox 25">
              <a:extLst>
                <a:ext uri="{FF2B5EF4-FFF2-40B4-BE49-F238E27FC236}">
                  <a16:creationId xmlns:a16="http://schemas.microsoft.com/office/drawing/2014/main" id="{B0A2408F-DF68-CD4F-8554-CD69C0713ED6}"/>
                </a:ext>
              </a:extLst>
            </p:cNvPr>
            <p:cNvSpPr txBox="1"/>
            <p:nvPr/>
          </p:nvSpPr>
          <p:spPr>
            <a:xfrm>
              <a:off x="6843793" y="3437418"/>
              <a:ext cx="914398" cy="643070"/>
            </a:xfrm>
            <a:prstGeom prst="rect">
              <a:avLst/>
            </a:prstGeom>
            <a:noFill/>
          </p:spPr>
          <p:txBody>
            <a:bodyPr wrap="square" rtlCol="0">
              <a:spAutoFit/>
            </a:bodyPr>
            <a:lstStyle/>
            <a:p>
              <a:r>
                <a:rPr lang="en-US" sz="1100" dirty="0">
                  <a:solidFill>
                    <a:srgbClr val="C00000"/>
                  </a:solidFill>
                  <a:latin typeface="Calibri" panose="020F0502020204030204" pitchFamily="34" charset="0"/>
                  <a:cs typeface="Calibri" panose="020F0502020204030204" pitchFamily="34" charset="0"/>
                </a:rPr>
                <a:t>2H</a:t>
              </a:r>
            </a:p>
          </p:txBody>
        </p:sp>
        <p:sp>
          <p:nvSpPr>
            <p:cNvPr id="27" name="TextBox 26">
              <a:extLst>
                <a:ext uri="{FF2B5EF4-FFF2-40B4-BE49-F238E27FC236}">
                  <a16:creationId xmlns:a16="http://schemas.microsoft.com/office/drawing/2014/main" id="{07D14883-1052-7440-8E3D-6B0F004D5AFB}"/>
                </a:ext>
              </a:extLst>
            </p:cNvPr>
            <p:cNvSpPr txBox="1"/>
            <p:nvPr/>
          </p:nvSpPr>
          <p:spPr>
            <a:xfrm>
              <a:off x="7073535" y="4402512"/>
              <a:ext cx="1063115" cy="64307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3H</a:t>
              </a:r>
            </a:p>
          </p:txBody>
        </p:sp>
        <p:pic>
          <p:nvPicPr>
            <p:cNvPr id="28" name="Picture 8" descr="Baltimore City Employee United Way Campaign - United Way of Central Maryland">
              <a:extLst>
                <a:ext uri="{FF2B5EF4-FFF2-40B4-BE49-F238E27FC236}">
                  <a16:creationId xmlns:a16="http://schemas.microsoft.com/office/drawing/2014/main" id="{80FF44D7-9EF9-7D44-B89D-DE05CD1E15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67600" y="2837343"/>
              <a:ext cx="1241135" cy="119772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Lucktastic Destination Freedom: Washington DC">
              <a:extLst>
                <a:ext uri="{FF2B5EF4-FFF2-40B4-BE49-F238E27FC236}">
                  <a16:creationId xmlns:a16="http://schemas.microsoft.com/office/drawing/2014/main" id="{C959F5A2-923D-CD41-878F-246AA14311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000" y="2866173"/>
              <a:ext cx="1161711" cy="11617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Red Bicycle Design - Free Clip Art | Bike silhouette, Bicycle, Red bicycles">
              <a:extLst>
                <a:ext uri="{FF2B5EF4-FFF2-40B4-BE49-F238E27FC236}">
                  <a16:creationId xmlns:a16="http://schemas.microsoft.com/office/drawing/2014/main" id="{0934BD48-BCF5-4C42-920D-16025EBDB7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9738874">
              <a:off x="1347784" y="2160049"/>
              <a:ext cx="749300" cy="4836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67204137-1C70-774E-BC5D-CA995B1B89E3}"/>
              </a:ext>
            </a:extLst>
          </p:cNvPr>
          <p:cNvGrpSpPr/>
          <p:nvPr/>
        </p:nvGrpSpPr>
        <p:grpSpPr>
          <a:xfrm>
            <a:off x="6097457" y="3283753"/>
            <a:ext cx="2436943" cy="2507984"/>
            <a:chOff x="5716478" y="3426574"/>
            <a:chExt cx="2436943" cy="2507984"/>
          </a:xfrm>
        </p:grpSpPr>
        <p:sp>
          <p:nvSpPr>
            <p:cNvPr id="32" name="Oval 31">
              <a:extLst>
                <a:ext uri="{FF2B5EF4-FFF2-40B4-BE49-F238E27FC236}">
                  <a16:creationId xmlns:a16="http://schemas.microsoft.com/office/drawing/2014/main" id="{79AA81B9-D86D-254C-92F9-5DE4FDCE2468}"/>
                </a:ext>
              </a:extLst>
            </p:cNvPr>
            <p:cNvSpPr/>
            <p:nvPr/>
          </p:nvSpPr>
          <p:spPr bwMode="auto">
            <a:xfrm>
              <a:off x="5727823" y="3426574"/>
              <a:ext cx="365760" cy="365760"/>
            </a:xfrm>
            <a:prstGeom prst="ellipse">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r>
                <a:rPr lang="en-US" sz="1400" b="1" dirty="0">
                  <a:latin typeface="Calibri" panose="020F0502020204030204" pitchFamily="34" charset="0"/>
                  <a:cs typeface="Calibri" panose="020F0502020204030204" pitchFamily="34" charset="0"/>
                </a:rPr>
                <a:t>A</a:t>
              </a:r>
            </a:p>
          </p:txBody>
        </p:sp>
        <p:sp>
          <p:nvSpPr>
            <p:cNvPr id="33" name="Oval 32">
              <a:extLst>
                <a:ext uri="{FF2B5EF4-FFF2-40B4-BE49-F238E27FC236}">
                  <a16:creationId xmlns:a16="http://schemas.microsoft.com/office/drawing/2014/main" id="{A5D36E63-E511-AE44-9124-5720E3673C96}"/>
                </a:ext>
              </a:extLst>
            </p:cNvPr>
            <p:cNvSpPr/>
            <p:nvPr/>
          </p:nvSpPr>
          <p:spPr bwMode="auto">
            <a:xfrm>
              <a:off x="5716478" y="4472233"/>
              <a:ext cx="365760" cy="36576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r>
                <a:rPr lang="en-US" sz="1400" b="1" dirty="0">
                  <a:latin typeface="Calibri" panose="020F0502020204030204" pitchFamily="34" charset="0"/>
                  <a:cs typeface="Calibri" panose="020F0502020204030204" pitchFamily="34" charset="0"/>
                </a:rPr>
                <a:t>B</a:t>
              </a:r>
            </a:p>
          </p:txBody>
        </p:sp>
        <p:sp>
          <p:nvSpPr>
            <p:cNvPr id="34" name="Oval 33">
              <a:extLst>
                <a:ext uri="{FF2B5EF4-FFF2-40B4-BE49-F238E27FC236}">
                  <a16:creationId xmlns:a16="http://schemas.microsoft.com/office/drawing/2014/main" id="{1D5340CF-6E4E-C64F-B6C3-25AAEC4B6086}"/>
                </a:ext>
              </a:extLst>
            </p:cNvPr>
            <p:cNvSpPr/>
            <p:nvPr/>
          </p:nvSpPr>
          <p:spPr bwMode="auto">
            <a:xfrm>
              <a:off x="5729219" y="5568798"/>
              <a:ext cx="365760" cy="365760"/>
            </a:xfrm>
            <a:prstGeom prst="ellipse">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r>
                <a:rPr lang="en-US" sz="1400" b="1" dirty="0">
                  <a:latin typeface="Calibri" panose="020F0502020204030204" pitchFamily="34" charset="0"/>
                  <a:cs typeface="Calibri" panose="020F0502020204030204" pitchFamily="34" charset="0"/>
                </a:rPr>
                <a:t>C</a:t>
              </a:r>
            </a:p>
          </p:txBody>
        </p:sp>
        <p:sp>
          <p:nvSpPr>
            <p:cNvPr id="35" name="Oval 34">
              <a:extLst>
                <a:ext uri="{FF2B5EF4-FFF2-40B4-BE49-F238E27FC236}">
                  <a16:creationId xmlns:a16="http://schemas.microsoft.com/office/drawing/2014/main" id="{4AE2A67E-5C82-C849-A246-495F303F2F65}"/>
                </a:ext>
              </a:extLst>
            </p:cNvPr>
            <p:cNvSpPr/>
            <p:nvPr/>
          </p:nvSpPr>
          <p:spPr bwMode="auto">
            <a:xfrm>
              <a:off x="7756373" y="3427048"/>
              <a:ext cx="365760" cy="365760"/>
            </a:xfrm>
            <a:prstGeom prst="ellipse">
              <a:avLst/>
            </a:prstGeom>
            <a:solidFill>
              <a:srgbClr val="7C1415"/>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r>
                <a:rPr lang="en-US" sz="1400" b="1" dirty="0">
                  <a:solidFill>
                    <a:schemeClr val="bg1"/>
                  </a:solidFill>
                  <a:latin typeface="Calibri" panose="020F0502020204030204" pitchFamily="34" charset="0"/>
                  <a:cs typeface="Calibri" panose="020F0502020204030204" pitchFamily="34" charset="0"/>
                </a:rPr>
                <a:t>D</a:t>
              </a:r>
            </a:p>
          </p:txBody>
        </p:sp>
        <p:sp>
          <p:nvSpPr>
            <p:cNvPr id="36" name="Oval 35">
              <a:extLst>
                <a:ext uri="{FF2B5EF4-FFF2-40B4-BE49-F238E27FC236}">
                  <a16:creationId xmlns:a16="http://schemas.microsoft.com/office/drawing/2014/main" id="{D722DAA3-1A53-5440-A982-420C99335A8A}"/>
                </a:ext>
              </a:extLst>
            </p:cNvPr>
            <p:cNvSpPr/>
            <p:nvPr/>
          </p:nvSpPr>
          <p:spPr bwMode="auto">
            <a:xfrm>
              <a:off x="7787661" y="5568798"/>
              <a:ext cx="365760" cy="365760"/>
            </a:xfrm>
            <a:prstGeom prst="ellipse">
              <a:avLst/>
            </a:prstGeom>
            <a:solidFill>
              <a:srgbClr val="2C5245"/>
            </a:solidFill>
            <a:ln w="9525" cap="flat" cmpd="sng" algn="ctr">
              <a:solidFill>
                <a:schemeClr val="tx1"/>
              </a:solidFill>
              <a:prstDash val="solid"/>
              <a:round/>
              <a:headEnd type="none" w="med" len="med"/>
              <a:tailEnd type="none" w="med" len="med"/>
            </a:ln>
            <a:effectLst/>
          </p:spPr>
          <p:txBody>
            <a:bodyPr vert="horz" wrap="square" lIns="0" tIns="34290" rIns="0" bIns="34290" numCol="1" rtlCol="0" anchor="t" anchorCtr="0" compatLnSpc="1">
              <a:prstTxWarp prst="textNoShape">
                <a:avLst/>
              </a:prstTxWarp>
            </a:bodyPr>
            <a:lstStyle/>
            <a:p>
              <a:pPr algn="ctr"/>
              <a:r>
                <a:rPr lang="en-US" sz="1400" b="1" dirty="0">
                  <a:solidFill>
                    <a:schemeClr val="bg1"/>
                  </a:solidFill>
                  <a:latin typeface="Calibri" panose="020F0502020204030204" pitchFamily="34" charset="0"/>
                  <a:cs typeface="Calibri" panose="020F0502020204030204" pitchFamily="34" charset="0"/>
                </a:rPr>
                <a:t>F</a:t>
              </a:r>
            </a:p>
          </p:txBody>
        </p:sp>
        <p:cxnSp>
          <p:nvCxnSpPr>
            <p:cNvPr id="37" name="Straight Arrow Connector 36">
              <a:extLst>
                <a:ext uri="{FF2B5EF4-FFF2-40B4-BE49-F238E27FC236}">
                  <a16:creationId xmlns:a16="http://schemas.microsoft.com/office/drawing/2014/main" id="{866D337A-4447-E946-B189-5C2A2B52657F}"/>
                </a:ext>
              </a:extLst>
            </p:cNvPr>
            <p:cNvCxnSpPr>
              <a:stCxn id="32" idx="6"/>
              <a:endCxn id="35" idx="2"/>
            </p:cNvCxnSpPr>
            <p:nvPr/>
          </p:nvCxnSpPr>
          <p:spPr bwMode="auto">
            <a:xfrm>
              <a:off x="6093583" y="3609454"/>
              <a:ext cx="1662790" cy="474"/>
            </a:xfrm>
            <a:prstGeom prst="straightConnector1">
              <a:avLst/>
            </a:prstGeom>
            <a:solidFill>
              <a:schemeClr val="accent1"/>
            </a:solidFill>
            <a:ln w="9525" cap="flat" cmpd="sng" algn="ctr">
              <a:solidFill>
                <a:schemeClr val="accent6">
                  <a:lumMod val="75000"/>
                </a:schemeClr>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B815DE68-C5E0-C148-B2CD-2DFC74BB34CD}"/>
                </a:ext>
              </a:extLst>
            </p:cNvPr>
            <p:cNvCxnSpPr>
              <a:cxnSpLocks/>
              <a:stCxn id="32" idx="6"/>
              <a:endCxn id="36" idx="2"/>
            </p:cNvCxnSpPr>
            <p:nvPr/>
          </p:nvCxnSpPr>
          <p:spPr bwMode="auto">
            <a:xfrm>
              <a:off x="6093583" y="3609454"/>
              <a:ext cx="1694078" cy="2142224"/>
            </a:xfrm>
            <a:prstGeom prst="straightConnector1">
              <a:avLst/>
            </a:prstGeom>
            <a:solidFill>
              <a:schemeClr val="accent1"/>
            </a:solidFill>
            <a:ln w="9525" cap="flat" cmpd="sng" algn="ctr">
              <a:solidFill>
                <a:schemeClr val="accent6">
                  <a:lumMod val="75000"/>
                </a:schemeClr>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EBC6E58C-E2B3-864F-8AA0-F6B4F8BB291C}"/>
                </a:ext>
              </a:extLst>
            </p:cNvPr>
            <p:cNvCxnSpPr>
              <a:cxnSpLocks/>
              <a:stCxn id="33" idx="6"/>
              <a:endCxn id="35" idx="2"/>
            </p:cNvCxnSpPr>
            <p:nvPr/>
          </p:nvCxnSpPr>
          <p:spPr bwMode="auto">
            <a:xfrm flipV="1">
              <a:off x="6082238" y="3609928"/>
              <a:ext cx="1674135" cy="104518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A86CC7D4-B4B3-8B4C-9352-6170B28AB69C}"/>
                </a:ext>
              </a:extLst>
            </p:cNvPr>
            <p:cNvCxnSpPr>
              <a:cxnSpLocks/>
              <a:stCxn id="33" idx="6"/>
              <a:endCxn id="36" idx="2"/>
            </p:cNvCxnSpPr>
            <p:nvPr/>
          </p:nvCxnSpPr>
          <p:spPr bwMode="auto">
            <a:xfrm>
              <a:off x="6082238" y="4655113"/>
              <a:ext cx="1705423" cy="109656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BFCDEFE3-979B-5D42-BC77-FACB4B925FA0}"/>
                </a:ext>
              </a:extLst>
            </p:cNvPr>
            <p:cNvCxnSpPr>
              <a:cxnSpLocks/>
              <a:stCxn id="34" idx="6"/>
              <a:endCxn id="35" idx="2"/>
            </p:cNvCxnSpPr>
            <p:nvPr/>
          </p:nvCxnSpPr>
          <p:spPr bwMode="auto">
            <a:xfrm flipV="1">
              <a:off x="6094979" y="3609928"/>
              <a:ext cx="1661394" cy="2141750"/>
            </a:xfrm>
            <a:prstGeom prst="straightConnector1">
              <a:avLst/>
            </a:prstGeom>
            <a:solidFill>
              <a:schemeClr val="accent1"/>
            </a:solidFill>
            <a:ln w="9525" cap="flat" cmpd="sng" algn="ctr">
              <a:solidFill>
                <a:schemeClr val="accent5">
                  <a:lumMod val="75000"/>
                </a:schemeClr>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028D80CE-5A19-434D-A0E0-5A914E803002}"/>
                </a:ext>
              </a:extLst>
            </p:cNvPr>
            <p:cNvCxnSpPr>
              <a:cxnSpLocks/>
              <a:stCxn id="34" idx="6"/>
              <a:endCxn id="36" idx="2"/>
            </p:cNvCxnSpPr>
            <p:nvPr/>
          </p:nvCxnSpPr>
          <p:spPr bwMode="auto">
            <a:xfrm>
              <a:off x="6094979" y="5751678"/>
              <a:ext cx="1692682" cy="0"/>
            </a:xfrm>
            <a:prstGeom prst="straightConnector1">
              <a:avLst/>
            </a:prstGeom>
            <a:solidFill>
              <a:schemeClr val="accent1"/>
            </a:solidFill>
            <a:ln w="9525" cap="flat" cmpd="sng" algn="ctr">
              <a:solidFill>
                <a:schemeClr val="accent5">
                  <a:lumMod val="75000"/>
                </a:schemeClr>
              </a:solidFill>
              <a:prstDash val="solid"/>
              <a:round/>
              <a:headEnd type="none" w="med" len="med"/>
              <a:tailEnd type="triangle"/>
            </a:ln>
            <a:effectLst/>
          </p:spPr>
        </p:cxnSp>
        <p:sp>
          <p:nvSpPr>
            <p:cNvPr id="43" name="Oval 42">
              <a:extLst>
                <a:ext uri="{FF2B5EF4-FFF2-40B4-BE49-F238E27FC236}">
                  <a16:creationId xmlns:a16="http://schemas.microsoft.com/office/drawing/2014/main" id="{D036EC49-79EF-484B-910B-4E64845B8F20}"/>
                </a:ext>
              </a:extLst>
            </p:cNvPr>
            <p:cNvSpPr/>
            <p:nvPr/>
          </p:nvSpPr>
          <p:spPr bwMode="auto">
            <a:xfrm>
              <a:off x="7764801" y="4483084"/>
              <a:ext cx="365760" cy="365760"/>
            </a:xfrm>
            <a:prstGeom prst="ellipse">
              <a:avLst/>
            </a:prstGeom>
            <a:solidFill>
              <a:srgbClr val="2C2E8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1400" b="1" dirty="0">
                  <a:solidFill>
                    <a:schemeClr val="bg1"/>
                  </a:solidFill>
                  <a:latin typeface="Calibri" panose="020F0502020204030204" pitchFamily="34" charset="0"/>
                  <a:cs typeface="Calibri" panose="020F0502020204030204" pitchFamily="34" charset="0"/>
                </a:rPr>
                <a:t>E</a:t>
              </a:r>
            </a:p>
          </p:txBody>
        </p:sp>
        <p:cxnSp>
          <p:nvCxnSpPr>
            <p:cNvPr id="44" name="Straight Arrow Connector 43">
              <a:extLst>
                <a:ext uri="{FF2B5EF4-FFF2-40B4-BE49-F238E27FC236}">
                  <a16:creationId xmlns:a16="http://schemas.microsoft.com/office/drawing/2014/main" id="{5E7F86A1-D94C-A743-8B25-3B48528ECFCE}"/>
                </a:ext>
              </a:extLst>
            </p:cNvPr>
            <p:cNvCxnSpPr>
              <a:cxnSpLocks/>
              <a:stCxn id="32" idx="6"/>
              <a:endCxn id="43" idx="2"/>
            </p:cNvCxnSpPr>
            <p:nvPr/>
          </p:nvCxnSpPr>
          <p:spPr bwMode="auto">
            <a:xfrm>
              <a:off x="6093583" y="3609454"/>
              <a:ext cx="1671218" cy="1056510"/>
            </a:xfrm>
            <a:prstGeom prst="straightConnector1">
              <a:avLst/>
            </a:prstGeom>
            <a:solidFill>
              <a:schemeClr val="accent1"/>
            </a:solidFill>
            <a:ln w="9525" cap="flat" cmpd="sng" algn="ctr">
              <a:solidFill>
                <a:schemeClr val="accent6">
                  <a:lumMod val="75000"/>
                </a:schemeClr>
              </a:solidFill>
              <a:prstDash val="solid"/>
              <a:round/>
              <a:headEnd type="none" w="med" len="med"/>
              <a:tailEnd type="triangle"/>
            </a:ln>
            <a:effectLst/>
          </p:spPr>
        </p:cxnSp>
        <p:cxnSp>
          <p:nvCxnSpPr>
            <p:cNvPr id="45" name="Straight Arrow Connector 44">
              <a:extLst>
                <a:ext uri="{FF2B5EF4-FFF2-40B4-BE49-F238E27FC236}">
                  <a16:creationId xmlns:a16="http://schemas.microsoft.com/office/drawing/2014/main" id="{DF8FBF38-B822-DD47-8F98-B0017455EF4D}"/>
                </a:ext>
              </a:extLst>
            </p:cNvPr>
            <p:cNvCxnSpPr>
              <a:cxnSpLocks/>
              <a:stCxn id="33" idx="6"/>
              <a:endCxn id="43" idx="2"/>
            </p:cNvCxnSpPr>
            <p:nvPr/>
          </p:nvCxnSpPr>
          <p:spPr bwMode="auto">
            <a:xfrm>
              <a:off x="6082238" y="4655113"/>
              <a:ext cx="1682563" cy="1085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8E904E6E-8161-3240-95FB-9AE5B56F7B19}"/>
                </a:ext>
              </a:extLst>
            </p:cNvPr>
            <p:cNvCxnSpPr>
              <a:cxnSpLocks/>
              <a:stCxn id="34" idx="6"/>
              <a:endCxn id="43" idx="2"/>
            </p:cNvCxnSpPr>
            <p:nvPr/>
          </p:nvCxnSpPr>
          <p:spPr bwMode="auto">
            <a:xfrm flipV="1">
              <a:off x="6094979" y="4665964"/>
              <a:ext cx="1669822" cy="1085714"/>
            </a:xfrm>
            <a:prstGeom prst="straightConnector1">
              <a:avLst/>
            </a:prstGeom>
            <a:solidFill>
              <a:schemeClr val="accent1"/>
            </a:solidFill>
            <a:ln w="9525" cap="flat" cmpd="sng" algn="ctr">
              <a:solidFill>
                <a:schemeClr val="accent5">
                  <a:lumMod val="75000"/>
                </a:schemeClr>
              </a:solidFill>
              <a:prstDash val="solid"/>
              <a:round/>
              <a:headEnd type="none" w="med" len="med"/>
              <a:tailEnd type="triangle"/>
            </a:ln>
            <a:effectLst/>
          </p:spPr>
        </p:cxnSp>
      </p:grpSp>
    </p:spTree>
    <p:extLst>
      <p:ext uri="{BB962C8B-B14F-4D97-AF65-F5344CB8AC3E}">
        <p14:creationId xmlns:p14="http://schemas.microsoft.com/office/powerpoint/2010/main" val="3463236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Bef>
                <a:spcPts val="600"/>
              </a:spcBef>
              <a:spcAft>
                <a:spcPts val="600"/>
              </a:spcAft>
            </a:pPr>
            <a:r>
              <a:rPr lang="en-US" sz="4000" dirty="0"/>
              <a:t>Google ads</a:t>
            </a:r>
          </a:p>
        </p:txBody>
      </p:sp>
      <p:pic>
        <p:nvPicPr>
          <p:cNvPr id="7" name="Picture 6">
            <a:extLst>
              <a:ext uri="{FF2B5EF4-FFF2-40B4-BE49-F238E27FC236}">
                <a16:creationId xmlns:a16="http://schemas.microsoft.com/office/drawing/2014/main" id="{C3A34A78-530A-014C-AC98-1DFAA521EE67}"/>
              </a:ext>
            </a:extLst>
          </p:cNvPr>
          <p:cNvPicPr>
            <a:picLocks noChangeAspect="1"/>
          </p:cNvPicPr>
          <p:nvPr/>
        </p:nvPicPr>
        <p:blipFill rotWithShape="1">
          <a:blip r:embed="rId2"/>
          <a:srcRect r="22035"/>
          <a:stretch/>
        </p:blipFill>
        <p:spPr>
          <a:xfrm>
            <a:off x="1050614" y="3031987"/>
            <a:ext cx="3216586" cy="1463813"/>
          </a:xfrm>
          <a:prstGeom prst="rect">
            <a:avLst/>
          </a:prstGeom>
        </p:spPr>
      </p:pic>
      <p:pic>
        <p:nvPicPr>
          <p:cNvPr id="8" name="Picture 7">
            <a:extLst>
              <a:ext uri="{FF2B5EF4-FFF2-40B4-BE49-F238E27FC236}">
                <a16:creationId xmlns:a16="http://schemas.microsoft.com/office/drawing/2014/main" id="{B0A7F81F-35F7-1044-BB80-ADDAAE444421}"/>
              </a:ext>
            </a:extLst>
          </p:cNvPr>
          <p:cNvPicPr>
            <a:picLocks/>
          </p:cNvPicPr>
          <p:nvPr/>
        </p:nvPicPr>
        <p:blipFill rotWithShape="1">
          <a:blip r:embed="rId3"/>
          <a:srcRect l="14137" r="509"/>
          <a:stretch/>
        </p:blipFill>
        <p:spPr>
          <a:xfrm>
            <a:off x="1022310" y="4724400"/>
            <a:ext cx="3218688" cy="1463040"/>
          </a:xfrm>
          <a:prstGeom prst="rect">
            <a:avLst/>
          </a:prstGeom>
        </p:spPr>
      </p:pic>
      <p:sp>
        <p:nvSpPr>
          <p:cNvPr id="12" name="Rectangle 11">
            <a:extLst>
              <a:ext uri="{FF2B5EF4-FFF2-40B4-BE49-F238E27FC236}">
                <a16:creationId xmlns:a16="http://schemas.microsoft.com/office/drawing/2014/main" id="{3B689185-42B2-5443-9760-520202D06FC9}"/>
              </a:ext>
            </a:extLst>
          </p:cNvPr>
          <p:cNvSpPr/>
          <p:nvPr/>
        </p:nvSpPr>
        <p:spPr>
          <a:xfrm>
            <a:off x="4240999" y="3455856"/>
            <a:ext cx="4750602" cy="461665"/>
          </a:xfrm>
          <a:prstGeom prst="rect">
            <a:avLst/>
          </a:prstGeom>
        </p:spPr>
        <p:txBody>
          <a:bodyPr wrap="square">
            <a:spAutoFit/>
          </a:bodyPr>
          <a:lstStyle/>
          <a:p>
            <a:pPr marL="284162" lvl="1" indent="0">
              <a:spcBef>
                <a:spcPts val="600"/>
              </a:spcBef>
              <a:spcAft>
                <a:spcPts val="600"/>
              </a:spcAft>
              <a:buNone/>
            </a:pPr>
            <a:r>
              <a:rPr lang="en-US" sz="2400" i="1" dirty="0">
                <a:latin typeface="Calibri" panose="020F0502020204030204" pitchFamily="34" charset="0"/>
                <a:cs typeface="Calibri" panose="020F0502020204030204" pitchFamily="34" charset="0"/>
              </a:rPr>
              <a:t>“Carey Part-Time Degrees”, 50 ads</a:t>
            </a:r>
          </a:p>
        </p:txBody>
      </p:sp>
      <p:sp>
        <p:nvSpPr>
          <p:cNvPr id="13" name="Rectangle 12">
            <a:extLst>
              <a:ext uri="{FF2B5EF4-FFF2-40B4-BE49-F238E27FC236}">
                <a16:creationId xmlns:a16="http://schemas.microsoft.com/office/drawing/2014/main" id="{97A9BDAD-1D1C-7043-BE48-F2475DB88DA8}"/>
              </a:ext>
            </a:extLst>
          </p:cNvPr>
          <p:cNvSpPr/>
          <p:nvPr/>
        </p:nvSpPr>
        <p:spPr>
          <a:xfrm>
            <a:off x="4210518" y="5245462"/>
            <a:ext cx="4750602" cy="461665"/>
          </a:xfrm>
          <a:prstGeom prst="rect">
            <a:avLst/>
          </a:prstGeom>
        </p:spPr>
        <p:txBody>
          <a:bodyPr wrap="square">
            <a:spAutoFit/>
          </a:bodyPr>
          <a:lstStyle/>
          <a:p>
            <a:pPr marL="284162" lvl="1" indent="0">
              <a:spcBef>
                <a:spcPts val="600"/>
              </a:spcBef>
              <a:spcAft>
                <a:spcPts val="600"/>
              </a:spcAft>
              <a:buNone/>
            </a:pPr>
            <a:r>
              <a:rPr lang="en-US" sz="2400" i="1" dirty="0">
                <a:latin typeface="Calibri" panose="020F0502020204030204" pitchFamily="34" charset="0"/>
                <a:cs typeface="Calibri" panose="020F0502020204030204" pitchFamily="34" charset="0"/>
              </a:rPr>
              <a:t>“Save the Bees”, 40 ads</a:t>
            </a:r>
          </a:p>
        </p:txBody>
      </p:sp>
      <p:pic>
        <p:nvPicPr>
          <p:cNvPr id="14" name="Picture 2" descr="Google Ads - Wikipedia">
            <a:extLst>
              <a:ext uri="{FF2B5EF4-FFF2-40B4-BE49-F238E27FC236}">
                <a16:creationId xmlns:a16="http://schemas.microsoft.com/office/drawing/2014/main" id="{DDE08439-56DF-3E4D-B505-AB811E8FD0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0398" y="124447"/>
            <a:ext cx="455023" cy="5682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7528644-50A9-EE40-B4B0-1D3FF1C8D21F}"/>
              </a:ext>
            </a:extLst>
          </p:cNvPr>
          <p:cNvSpPr>
            <a:spLocks noGrp="1"/>
          </p:cNvSpPr>
          <p:nvPr>
            <p:ph type="sldNum" sz="quarter" idx="10"/>
          </p:nvPr>
        </p:nvSpPr>
        <p:spPr/>
        <p:txBody>
          <a:bodyPr/>
          <a:lstStyle/>
          <a:p>
            <a:fld id="{E704E725-6D43-4B36-A212-66E9EE3266A5}" type="slidenum">
              <a:rPr lang="en-US" smtClean="0"/>
              <a:pPr/>
              <a:t>22</a:t>
            </a:fld>
            <a:endParaRPr lang="en-US"/>
          </a:p>
        </p:txBody>
      </p:sp>
      <p:grpSp>
        <p:nvGrpSpPr>
          <p:cNvPr id="5" name="Group 4">
            <a:extLst>
              <a:ext uri="{FF2B5EF4-FFF2-40B4-BE49-F238E27FC236}">
                <a16:creationId xmlns:a16="http://schemas.microsoft.com/office/drawing/2014/main" id="{83FA4B51-5402-AFF9-E2F1-D9503FB0657F}"/>
              </a:ext>
            </a:extLst>
          </p:cNvPr>
          <p:cNvGrpSpPr/>
          <p:nvPr/>
        </p:nvGrpSpPr>
        <p:grpSpPr>
          <a:xfrm>
            <a:off x="1602378" y="1356382"/>
            <a:ext cx="7046322" cy="3095245"/>
            <a:chOff x="1602378" y="1356382"/>
            <a:chExt cx="7046322" cy="3095245"/>
          </a:xfrm>
        </p:grpSpPr>
        <p:sp>
          <p:nvSpPr>
            <p:cNvPr id="9" name="Rectangle 8">
              <a:extLst>
                <a:ext uri="{FF2B5EF4-FFF2-40B4-BE49-F238E27FC236}">
                  <a16:creationId xmlns:a16="http://schemas.microsoft.com/office/drawing/2014/main" id="{AB5D6CDC-5DCD-304E-A337-6646FC744E00}"/>
                </a:ext>
              </a:extLst>
            </p:cNvPr>
            <p:cNvSpPr/>
            <p:nvPr/>
          </p:nvSpPr>
          <p:spPr>
            <a:xfrm>
              <a:off x="3617323" y="1798784"/>
              <a:ext cx="5029200" cy="461665"/>
            </a:xfrm>
            <a:prstGeom prst="rect">
              <a:avLst/>
            </a:prstGeom>
          </p:spPr>
          <p:txBody>
            <a:bodyPr wrap="square">
              <a:spAutoFit/>
            </a:bodyPr>
            <a:lstStyle/>
            <a:p>
              <a:pPr marL="284162" lvl="1" indent="0">
                <a:spcBef>
                  <a:spcPts val="600"/>
                </a:spcBef>
                <a:spcAft>
                  <a:spcPts val="600"/>
                </a:spcAft>
                <a:buNone/>
              </a:pPr>
              <a:r>
                <a:rPr lang="en-US" sz="2400" i="1" dirty="0">
                  <a:latin typeface="Calibri" panose="020F0502020204030204" pitchFamily="34" charset="0"/>
                  <a:cs typeface="Calibri" panose="020F0502020204030204" pitchFamily="34" charset="0"/>
                </a:rPr>
                <a:t>	“Vote Dog Party”, 35 ads</a:t>
              </a:r>
              <a:endParaRPr lang="en-US" sz="2400"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56052F07-558E-BA1D-794E-6ED41D07131F}"/>
                </a:ext>
              </a:extLst>
            </p:cNvPr>
            <p:cNvGrpSpPr/>
            <p:nvPr/>
          </p:nvGrpSpPr>
          <p:grpSpPr>
            <a:xfrm>
              <a:off x="1602378" y="1356382"/>
              <a:ext cx="7046322" cy="3095245"/>
              <a:chOff x="1602378" y="1356382"/>
              <a:chExt cx="7046322" cy="3095245"/>
            </a:xfrm>
          </p:grpSpPr>
          <p:sp>
            <p:nvSpPr>
              <p:cNvPr id="11" name="Rectangle 10">
                <a:extLst>
                  <a:ext uri="{FF2B5EF4-FFF2-40B4-BE49-F238E27FC236}">
                    <a16:creationId xmlns:a16="http://schemas.microsoft.com/office/drawing/2014/main" id="{58376254-96E8-D142-BD58-D635F949950A}"/>
                  </a:ext>
                </a:extLst>
              </p:cNvPr>
              <p:cNvSpPr/>
              <p:nvPr/>
            </p:nvSpPr>
            <p:spPr>
              <a:xfrm>
                <a:off x="4038600" y="1897082"/>
                <a:ext cx="4610100" cy="2554545"/>
              </a:xfrm>
              <a:prstGeom prst="rect">
                <a:avLst/>
              </a:prstGeom>
            </p:spPr>
            <p:txBody>
              <a:bodyPr wrap="square">
                <a:spAutoFit/>
              </a:bodyPr>
              <a:lstStyle/>
              <a:p>
                <a:pPr marL="284162" lvl="1" indent="0">
                  <a:spcBef>
                    <a:spcPts val="600"/>
                  </a:spcBef>
                  <a:spcAft>
                    <a:spcPts val="600"/>
                  </a:spcAft>
                  <a:buNone/>
                </a:pPr>
                <a:r>
                  <a:rPr lang="en-US" sz="2400" b="1" i="1" dirty="0">
                    <a:latin typeface="Calibri" panose="020F0502020204030204" pitchFamily="34" charset="0"/>
                    <a:cs typeface="Calibri" panose="020F0502020204030204" pitchFamily="34" charset="0"/>
                  </a:rPr>
                  <a:t>	</a:t>
                </a:r>
                <a:endParaRPr lang="en-US" sz="2400" b="1" dirty="0">
                  <a:latin typeface="Calibri" panose="020F0502020204030204" pitchFamily="34" charset="0"/>
                  <a:cs typeface="Calibri" panose="020F0502020204030204" pitchFamily="34" charset="0"/>
                </a:endParaRPr>
              </a:p>
              <a:p>
                <a:pPr marL="284162" lvl="1" indent="0">
                  <a:spcBef>
                    <a:spcPts val="600"/>
                  </a:spcBef>
                  <a:spcAft>
                    <a:spcPts val="600"/>
                  </a:spcAft>
                  <a:buNone/>
                </a:pPr>
                <a:endParaRPr lang="en-US" sz="2400" dirty="0">
                  <a:latin typeface="Calibri" panose="020F0502020204030204" pitchFamily="34" charset="0"/>
                  <a:cs typeface="Calibri" panose="020F0502020204030204" pitchFamily="34" charset="0"/>
                </a:endParaRPr>
              </a:p>
              <a:p>
                <a:pPr marL="284162" lvl="1" indent="0">
                  <a:spcBef>
                    <a:spcPts val="600"/>
                  </a:spcBef>
                  <a:spcAft>
                    <a:spcPts val="600"/>
                  </a:spcAft>
                  <a:buNone/>
                </a:pPr>
                <a:r>
                  <a:rPr lang="en-US" sz="2400" b="1" i="1" dirty="0">
                    <a:latin typeface="Calibri" panose="020F0502020204030204" pitchFamily="34" charset="0"/>
                    <a:cs typeface="Calibri" panose="020F0502020204030204" pitchFamily="34" charset="0"/>
                  </a:rPr>
                  <a:t>	</a:t>
                </a:r>
                <a:r>
                  <a:rPr lang="en-US" sz="2400" i="1" dirty="0">
                    <a:latin typeface="Calibri" panose="020F0502020204030204" pitchFamily="34" charset="0"/>
                    <a:cs typeface="Calibri" panose="020F0502020204030204" pitchFamily="34" charset="0"/>
                  </a:rPr>
                  <a:t> </a:t>
                </a:r>
                <a:r>
                  <a:rPr lang="en-US" sz="2400" b="1" i="1" dirty="0">
                    <a:latin typeface="Calibri" panose="020F0502020204030204" pitchFamily="34" charset="0"/>
                    <a:cs typeface="Calibri" panose="020F0502020204030204" pitchFamily="34" charset="0"/>
                  </a:rPr>
                  <a:t>	</a:t>
                </a:r>
              </a:p>
              <a:p>
                <a:pPr marL="284162" lvl="1" indent="0">
                  <a:spcBef>
                    <a:spcPts val="600"/>
                  </a:spcBef>
                  <a:spcAft>
                    <a:spcPts val="600"/>
                  </a:spcAft>
                  <a:buNone/>
                </a:pPr>
                <a:endParaRPr lang="en-US" sz="2400" b="1" dirty="0">
                  <a:latin typeface="Calibri" panose="020F0502020204030204" pitchFamily="34" charset="0"/>
                  <a:cs typeface="Calibri" panose="020F0502020204030204" pitchFamily="34" charset="0"/>
                </a:endParaRPr>
              </a:p>
              <a:p>
                <a:pPr marL="284162" lvl="1" indent="0">
                  <a:spcBef>
                    <a:spcPts val="600"/>
                  </a:spcBef>
                  <a:spcAft>
                    <a:spcPts val="600"/>
                  </a:spcAft>
                  <a:buNone/>
                </a:pPr>
                <a:endParaRPr lang="en-US" sz="2400" b="1" dirty="0">
                  <a:latin typeface="Calibri" panose="020F0502020204030204" pitchFamily="34" charset="0"/>
                  <a:cs typeface="Calibri" panose="020F0502020204030204" pitchFamily="34" charset="0"/>
                </a:endParaRPr>
              </a:p>
            </p:txBody>
          </p:sp>
          <p:pic>
            <p:nvPicPr>
              <p:cNvPr id="2050" name="Picture 2" descr="Vote: Dog Party!">
                <a:extLst>
                  <a:ext uri="{FF2B5EF4-FFF2-40B4-BE49-F238E27FC236}">
                    <a16:creationId xmlns:a16="http://schemas.microsoft.com/office/drawing/2014/main" id="{012F99FC-F5F5-64E0-8E1E-7097743C67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54" b="27779"/>
              <a:stretch/>
            </p:blipFill>
            <p:spPr bwMode="auto">
              <a:xfrm>
                <a:off x="1602378" y="1356382"/>
                <a:ext cx="2131422" cy="1420948"/>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5122AAD8-C8A6-301B-9648-524FAC027C1C}"/>
                  </a:ext>
                </a:extLst>
              </p14:cNvPr>
              <p14:cNvContentPartPr/>
              <p14:nvPr/>
            </p14:nvContentPartPr>
            <p14:xfrm>
              <a:off x="6900016" y="2260090"/>
              <a:ext cx="752040" cy="29520"/>
            </p14:xfrm>
          </p:contentPart>
        </mc:Choice>
        <mc:Fallback>
          <p:pic>
            <p:nvPicPr>
              <p:cNvPr id="6" name="Ink 5">
                <a:extLst>
                  <a:ext uri="{FF2B5EF4-FFF2-40B4-BE49-F238E27FC236}">
                    <a16:creationId xmlns:a16="http://schemas.microsoft.com/office/drawing/2014/main" id="{5122AAD8-C8A6-301B-9648-524FAC027C1C}"/>
                  </a:ext>
                </a:extLst>
              </p:cNvPr>
              <p:cNvPicPr/>
              <p:nvPr/>
            </p:nvPicPr>
            <p:blipFill>
              <a:blip r:embed="rId7"/>
              <a:stretch>
                <a:fillRect/>
              </a:stretch>
            </p:blipFill>
            <p:spPr>
              <a:xfrm>
                <a:off x="6884536" y="2244610"/>
                <a:ext cx="7822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4BEB1CF4-2BB5-175A-21BA-1085FC1C4B5B}"/>
                  </a:ext>
                </a:extLst>
              </p14:cNvPr>
              <p14:cNvContentPartPr/>
              <p14:nvPr/>
            </p14:nvContentPartPr>
            <p14:xfrm>
              <a:off x="8004496" y="3947770"/>
              <a:ext cx="917280" cy="46440"/>
            </p14:xfrm>
          </p:contentPart>
        </mc:Choice>
        <mc:Fallback>
          <p:pic>
            <p:nvPicPr>
              <p:cNvPr id="10" name="Ink 9">
                <a:extLst>
                  <a:ext uri="{FF2B5EF4-FFF2-40B4-BE49-F238E27FC236}">
                    <a16:creationId xmlns:a16="http://schemas.microsoft.com/office/drawing/2014/main" id="{4BEB1CF4-2BB5-175A-21BA-1085FC1C4B5B}"/>
                  </a:ext>
                </a:extLst>
              </p:cNvPr>
              <p:cNvPicPr/>
              <p:nvPr/>
            </p:nvPicPr>
            <p:blipFill>
              <a:blip r:embed="rId9"/>
              <a:stretch>
                <a:fillRect/>
              </a:stretch>
            </p:blipFill>
            <p:spPr>
              <a:xfrm>
                <a:off x="7989376" y="3932290"/>
                <a:ext cx="9475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958D3FD7-8170-547B-A22F-1D86FEDABCF2}"/>
                  </a:ext>
                </a:extLst>
              </p14:cNvPr>
              <p14:cNvContentPartPr/>
              <p14:nvPr/>
            </p14:nvContentPartPr>
            <p14:xfrm>
              <a:off x="6743056" y="5727250"/>
              <a:ext cx="882000" cy="154800"/>
            </p14:xfrm>
          </p:contentPart>
        </mc:Choice>
        <mc:Fallback>
          <p:pic>
            <p:nvPicPr>
              <p:cNvPr id="15" name="Ink 14">
                <a:extLst>
                  <a:ext uri="{FF2B5EF4-FFF2-40B4-BE49-F238E27FC236}">
                    <a16:creationId xmlns:a16="http://schemas.microsoft.com/office/drawing/2014/main" id="{958D3FD7-8170-547B-A22F-1D86FEDABCF2}"/>
                  </a:ext>
                </a:extLst>
              </p:cNvPr>
              <p:cNvPicPr/>
              <p:nvPr/>
            </p:nvPicPr>
            <p:blipFill>
              <a:blip r:embed="rId11"/>
              <a:stretch>
                <a:fillRect/>
              </a:stretch>
            </p:blipFill>
            <p:spPr>
              <a:xfrm>
                <a:off x="6727936" y="5712130"/>
                <a:ext cx="912240" cy="185400"/>
              </a:xfrm>
              <a:prstGeom prst="rect">
                <a:avLst/>
              </a:prstGeom>
            </p:spPr>
          </p:pic>
        </mc:Fallback>
      </mc:AlternateContent>
    </p:spTree>
    <p:extLst>
      <p:ext uri="{BB962C8B-B14F-4D97-AF65-F5344CB8AC3E}">
        <p14:creationId xmlns:p14="http://schemas.microsoft.com/office/powerpoint/2010/main" val="57214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Bef>
                <a:spcPts val="600"/>
              </a:spcBef>
              <a:spcAft>
                <a:spcPts val="600"/>
              </a:spcAft>
            </a:pPr>
            <a:r>
              <a:rPr lang="en-US" sz="4000" dirty="0"/>
              <a:t>Google’s dilemma</a:t>
            </a:r>
          </a:p>
        </p:txBody>
      </p:sp>
      <p:sp>
        <p:nvSpPr>
          <p:cNvPr id="5" name="Content Placeholder 2"/>
          <p:cNvSpPr>
            <a:spLocks noGrp="1"/>
          </p:cNvSpPr>
          <p:nvPr>
            <p:ph idx="1"/>
          </p:nvPr>
        </p:nvSpPr>
        <p:spPr>
          <a:xfrm>
            <a:off x="228600" y="1143000"/>
            <a:ext cx="5715000" cy="5029200"/>
          </a:xfrm>
        </p:spPr>
        <p:txBody>
          <a:bodyPr vert="horz" wrap="square" lIns="91440" tIns="0" rIns="91440" bIns="45720" numCol="1" anchor="t" anchorCtr="0" compatLnSpc="1">
            <a:prstTxWarp prst="textNoShape">
              <a:avLst/>
            </a:prstTxWarp>
            <a:noAutofit/>
          </a:bodyPr>
          <a:lstStyle/>
          <a:p>
            <a:pPr>
              <a:spcBef>
                <a:spcPts val="600"/>
              </a:spcBef>
              <a:spcAft>
                <a:spcPts val="600"/>
              </a:spcAft>
            </a:pPr>
            <a:r>
              <a:rPr lang="en-US" sz="2000" b="1" dirty="0"/>
              <a:t>Supply:</a:t>
            </a:r>
            <a:r>
              <a:rPr lang="en-US" sz="2000" dirty="0"/>
              <a:t> The following number of ads has been prepaid by the advertisers:</a:t>
            </a:r>
          </a:p>
          <a:p>
            <a:pPr marL="284162" lvl="1" indent="0">
              <a:spcBef>
                <a:spcPts val="600"/>
              </a:spcBef>
              <a:spcAft>
                <a:spcPts val="600"/>
              </a:spcAft>
              <a:buNone/>
            </a:pPr>
            <a:r>
              <a:rPr lang="en-US" sz="2000" b="1" dirty="0"/>
              <a:t>	“Vote Dog Party”:</a:t>
            </a:r>
            <a:r>
              <a:rPr lang="en-US" sz="2000" dirty="0"/>
              <a:t> 35 ads</a:t>
            </a:r>
          </a:p>
          <a:p>
            <a:pPr marL="284162" lvl="1" indent="0">
              <a:spcBef>
                <a:spcPts val="600"/>
              </a:spcBef>
              <a:spcAft>
                <a:spcPts val="600"/>
              </a:spcAft>
              <a:buNone/>
            </a:pPr>
            <a:r>
              <a:rPr lang="en-US" sz="2000" b="1" dirty="0"/>
              <a:t>	“Carey Part-time degrees”:</a:t>
            </a:r>
            <a:r>
              <a:rPr lang="en-US" sz="2000" dirty="0"/>
              <a:t> 50 ads</a:t>
            </a:r>
          </a:p>
          <a:p>
            <a:pPr marL="284162" lvl="1" indent="0">
              <a:spcBef>
                <a:spcPts val="600"/>
              </a:spcBef>
              <a:spcAft>
                <a:spcPts val="600"/>
              </a:spcAft>
              <a:buNone/>
            </a:pPr>
            <a:r>
              <a:rPr lang="en-US" sz="2000" b="1" dirty="0"/>
              <a:t>	“Save the Bees”:</a:t>
            </a:r>
            <a:r>
              <a:rPr lang="en-US" sz="2000" dirty="0"/>
              <a:t> 40 ads</a:t>
            </a:r>
          </a:p>
          <a:p>
            <a:pPr lvl="1">
              <a:spcBef>
                <a:spcPts val="600"/>
              </a:spcBef>
              <a:spcAft>
                <a:spcPts val="600"/>
              </a:spcAft>
            </a:pPr>
            <a:endParaRPr lang="en-US" sz="1100" dirty="0"/>
          </a:p>
          <a:p>
            <a:pPr>
              <a:spcBef>
                <a:spcPts val="600"/>
              </a:spcBef>
              <a:spcAft>
                <a:spcPts val="600"/>
              </a:spcAft>
            </a:pPr>
            <a:r>
              <a:rPr lang="en-US" sz="2000" b="1" dirty="0"/>
              <a:t>Demand: </a:t>
            </a:r>
            <a:r>
              <a:rPr lang="en-US" sz="2000" dirty="0"/>
              <a:t>Based on past browsing behavior Google has identified that the following three users are exposed to </a:t>
            </a:r>
            <a:r>
              <a:rPr lang="en-US" sz="2000" u="sng" dirty="0"/>
              <a:t>at least</a:t>
            </a:r>
            <a:r>
              <a:rPr lang="en-US" sz="2000" dirty="0"/>
              <a:t> the following number of ads:</a:t>
            </a:r>
          </a:p>
          <a:p>
            <a:pPr marL="284162" lvl="1" indent="0">
              <a:spcBef>
                <a:spcPts val="600"/>
              </a:spcBef>
              <a:spcAft>
                <a:spcPts val="600"/>
              </a:spcAft>
              <a:buNone/>
            </a:pPr>
            <a:r>
              <a:rPr lang="en-US" sz="2000" b="1" dirty="0"/>
              <a:t>	Joe:</a:t>
            </a:r>
            <a:r>
              <a:rPr lang="en-US" sz="2000" dirty="0"/>
              <a:t> 40 ads</a:t>
            </a:r>
          </a:p>
          <a:p>
            <a:pPr marL="284162" lvl="1" indent="0">
              <a:spcBef>
                <a:spcPts val="600"/>
              </a:spcBef>
              <a:spcAft>
                <a:spcPts val="600"/>
              </a:spcAft>
              <a:buNone/>
            </a:pPr>
            <a:r>
              <a:rPr lang="en-US" sz="2000" b="1" dirty="0"/>
              <a:t>	Pat:</a:t>
            </a:r>
            <a:r>
              <a:rPr lang="en-US" sz="2000" dirty="0"/>
              <a:t> 20 ads</a:t>
            </a:r>
          </a:p>
          <a:p>
            <a:pPr marL="284162" lvl="1" indent="0">
              <a:spcBef>
                <a:spcPts val="600"/>
              </a:spcBef>
              <a:spcAft>
                <a:spcPts val="600"/>
              </a:spcAft>
              <a:buNone/>
            </a:pPr>
            <a:r>
              <a:rPr lang="en-US" sz="2000" b="1" dirty="0"/>
              <a:t>	Mel:</a:t>
            </a:r>
            <a:r>
              <a:rPr lang="en-US" sz="2000" dirty="0"/>
              <a:t> 40 ads</a:t>
            </a:r>
            <a:endParaRPr lang="en-US" sz="2000" b="1" dirty="0"/>
          </a:p>
          <a:p>
            <a:pPr lvl="1">
              <a:spcBef>
                <a:spcPts val="600"/>
              </a:spcBef>
              <a:spcAft>
                <a:spcPts val="600"/>
              </a:spcAft>
            </a:pPr>
            <a:endParaRPr lang="en-US" sz="2000" dirty="0"/>
          </a:p>
          <a:p>
            <a:pPr lvl="1">
              <a:spcBef>
                <a:spcPts val="600"/>
              </a:spcBef>
              <a:spcAft>
                <a:spcPts val="600"/>
              </a:spcAft>
            </a:pPr>
            <a:endParaRPr lang="en-US" sz="2000" dirty="0"/>
          </a:p>
          <a:p>
            <a:pPr lvl="1">
              <a:spcBef>
                <a:spcPts val="600"/>
              </a:spcBef>
              <a:spcAft>
                <a:spcPts val="600"/>
              </a:spcAft>
            </a:pPr>
            <a:endParaRPr lang="en-US" sz="2000" dirty="0"/>
          </a:p>
        </p:txBody>
      </p:sp>
      <p:pic>
        <p:nvPicPr>
          <p:cNvPr id="1026" name="Picture 2" descr="Google Ads - Wikipedia">
            <a:extLst>
              <a:ext uri="{FF2B5EF4-FFF2-40B4-BE49-F238E27FC236}">
                <a16:creationId xmlns:a16="http://schemas.microsoft.com/office/drawing/2014/main" id="{B75AEB18-4260-E64E-B9F2-6991BCA8E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2122433"/>
            <a:ext cx="2552700" cy="31877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C279A0F-9C9F-9C48-9E14-A3997FC99258}"/>
              </a:ext>
            </a:extLst>
          </p:cNvPr>
          <p:cNvSpPr>
            <a:spLocks noGrp="1"/>
          </p:cNvSpPr>
          <p:nvPr>
            <p:ph type="sldNum" sz="quarter" idx="10"/>
          </p:nvPr>
        </p:nvSpPr>
        <p:spPr/>
        <p:txBody>
          <a:bodyPr/>
          <a:lstStyle/>
          <a:p>
            <a:fld id="{E704E725-6D43-4B36-A212-66E9EE3266A5}" type="slidenum">
              <a:rPr lang="en-US" smtClean="0"/>
              <a:pPr/>
              <a:t>23</a:t>
            </a:fld>
            <a:endParaRPr lang="en-US"/>
          </a:p>
        </p:txBody>
      </p:sp>
    </p:spTree>
    <p:extLst>
      <p:ext uri="{BB962C8B-B14F-4D97-AF65-F5344CB8AC3E}">
        <p14:creationId xmlns:p14="http://schemas.microsoft.com/office/powerpoint/2010/main" val="166845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Network LP Problem</a:t>
            </a:r>
          </a:p>
        </p:txBody>
      </p:sp>
      <p:graphicFrame>
        <p:nvGraphicFramePr>
          <p:cNvPr id="6" name="Table 5">
            <a:extLst>
              <a:ext uri="{FF2B5EF4-FFF2-40B4-BE49-F238E27FC236}">
                <a16:creationId xmlns:a16="http://schemas.microsoft.com/office/drawing/2014/main" id="{EB042E96-865D-4017-84C0-D8C35C403764}"/>
              </a:ext>
            </a:extLst>
          </p:cNvPr>
          <p:cNvGraphicFramePr>
            <a:graphicFrameLocks noGrp="1"/>
          </p:cNvGraphicFramePr>
          <p:nvPr>
            <p:extLst>
              <p:ext uri="{D42A27DB-BD31-4B8C-83A1-F6EECF244321}">
                <p14:modId xmlns:p14="http://schemas.microsoft.com/office/powerpoint/2010/main" val="2139233429"/>
              </p:ext>
            </p:extLst>
          </p:nvPr>
        </p:nvGraphicFramePr>
        <p:xfrm>
          <a:off x="1028701" y="1600200"/>
          <a:ext cx="7277099" cy="1955760"/>
        </p:xfrm>
        <a:graphic>
          <a:graphicData uri="http://schemas.openxmlformats.org/drawingml/2006/table">
            <a:tbl>
              <a:tblPr firstRow="1" bandRow="1">
                <a:tableStyleId>{5C22544A-7EE6-4342-B048-85BDC9FD1C3A}</a:tableStyleId>
              </a:tblPr>
              <a:tblGrid>
                <a:gridCol w="2738693">
                  <a:extLst>
                    <a:ext uri="{9D8B030D-6E8A-4147-A177-3AD203B41FA5}">
                      <a16:colId xmlns:a16="http://schemas.microsoft.com/office/drawing/2014/main" val="417458080"/>
                    </a:ext>
                  </a:extLst>
                </a:gridCol>
                <a:gridCol w="803862">
                  <a:extLst>
                    <a:ext uri="{9D8B030D-6E8A-4147-A177-3AD203B41FA5}">
                      <a16:colId xmlns:a16="http://schemas.microsoft.com/office/drawing/2014/main" val="88782954"/>
                    </a:ext>
                  </a:extLst>
                </a:gridCol>
                <a:gridCol w="767963">
                  <a:extLst>
                    <a:ext uri="{9D8B030D-6E8A-4147-A177-3AD203B41FA5}">
                      <a16:colId xmlns:a16="http://schemas.microsoft.com/office/drawing/2014/main" val="753289266"/>
                    </a:ext>
                  </a:extLst>
                </a:gridCol>
                <a:gridCol w="986964">
                  <a:extLst>
                    <a:ext uri="{9D8B030D-6E8A-4147-A177-3AD203B41FA5}">
                      <a16:colId xmlns:a16="http://schemas.microsoft.com/office/drawing/2014/main" val="721811369"/>
                    </a:ext>
                  </a:extLst>
                </a:gridCol>
                <a:gridCol w="1979617">
                  <a:extLst>
                    <a:ext uri="{9D8B030D-6E8A-4147-A177-3AD203B41FA5}">
                      <a16:colId xmlns:a16="http://schemas.microsoft.com/office/drawing/2014/main" val="4243237755"/>
                    </a:ext>
                  </a:extLst>
                </a:gridCol>
              </a:tblGrid>
              <a:tr h="350958">
                <a:tc gridSpan="5">
                  <a:txBody>
                    <a:bodyPr/>
                    <a:lstStyle/>
                    <a:p>
                      <a:pPr algn="ctr"/>
                      <a:r>
                        <a:rPr lang="en-US" sz="1800" dirty="0">
                          <a:solidFill>
                            <a:schemeClr val="tx1"/>
                          </a:solidFill>
                          <a:latin typeface="Calibri" panose="020F0502020204030204" pitchFamily="34" charset="0"/>
                          <a:cs typeface="Calibri" panose="020F0502020204030204" pitchFamily="34" charset="0"/>
                        </a:rPr>
                        <a:t>Relative interest/fit (0: low, 100: high)</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US" sz="1400" dirty="0">
                        <a:solidFill>
                          <a:schemeClr val="tx1"/>
                        </a:solidFill>
                        <a:latin typeface="Garamond" panose="02020404030301010803" pitchFamily="18"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dirty="0">
                        <a:solidFill>
                          <a:schemeClr val="tx1"/>
                        </a:solidFill>
                        <a:latin typeface="Garamond" panose="02020404030301010803" pitchFamily="18"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dirty="0">
                        <a:solidFill>
                          <a:schemeClr val="tx1"/>
                        </a:solidFill>
                        <a:latin typeface="Garamond" panose="02020404030301010803" pitchFamily="18"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dirty="0">
                        <a:solidFill>
                          <a:schemeClr val="tx1"/>
                        </a:solidFill>
                        <a:latin typeface="Garamond" panose="02020404030301010803" pitchFamily="18"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4597128"/>
                  </a:ext>
                </a:extLst>
              </a:tr>
              <a:tr h="316719">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Joe</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Pat</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Mel</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Calibri" panose="020F0502020204030204" pitchFamily="34" charset="0"/>
                          <a:cs typeface="Calibri" panose="020F0502020204030204" pitchFamily="34" charset="0"/>
                        </a:rPr>
                        <a:t>Supply</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0533440"/>
                  </a:ext>
                </a:extLst>
              </a:tr>
              <a:tr h="316719">
                <a:tc>
                  <a:txBody>
                    <a:bodyPr/>
                    <a:lstStyle/>
                    <a:p>
                      <a:pPr algn="ctr"/>
                      <a:r>
                        <a:rPr lang="en-US" sz="1600" dirty="0">
                          <a:solidFill>
                            <a:schemeClr val="tx1"/>
                          </a:solidFill>
                          <a:latin typeface="Calibri" panose="020F0502020204030204" pitchFamily="34" charset="0"/>
                          <a:cs typeface="Calibri" panose="020F0502020204030204" pitchFamily="34" charset="0"/>
                        </a:rPr>
                        <a:t>Vote Dog Party (VD)</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80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60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60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Calibri" panose="020F0502020204030204" pitchFamily="34" charset="0"/>
                          <a:cs typeface="Calibri" panose="020F0502020204030204" pitchFamily="34" charset="0"/>
                        </a:rPr>
                        <a:t>35</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1241065"/>
                  </a:ext>
                </a:extLst>
              </a:tr>
              <a:tr h="316719">
                <a:tc>
                  <a:txBody>
                    <a:bodyPr/>
                    <a:lstStyle/>
                    <a:p>
                      <a:pPr algn="ctr"/>
                      <a:r>
                        <a:rPr lang="en-US" sz="1600" dirty="0">
                          <a:solidFill>
                            <a:schemeClr val="tx1"/>
                          </a:solidFill>
                          <a:latin typeface="Calibri" panose="020F0502020204030204" pitchFamily="34" charset="0"/>
                          <a:cs typeface="Calibri" panose="020F0502020204030204" pitchFamily="34" charset="0"/>
                        </a:rPr>
                        <a:t>Carey Part-Time Degrees (CD)</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90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10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10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Calibri" panose="020F0502020204030204" pitchFamily="34" charset="0"/>
                          <a:cs typeface="Calibri" panose="020F0502020204030204" pitchFamily="34" charset="0"/>
                        </a:rPr>
                        <a:t>50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7459285"/>
                  </a:ext>
                </a:extLst>
              </a:tr>
              <a:tr h="316719">
                <a:tc>
                  <a:txBody>
                    <a:bodyPr/>
                    <a:lstStyle/>
                    <a:p>
                      <a:pPr algn="ctr"/>
                      <a:r>
                        <a:rPr lang="en-US" sz="1600" dirty="0">
                          <a:solidFill>
                            <a:schemeClr val="tx1"/>
                          </a:solidFill>
                          <a:latin typeface="Calibri" panose="020F0502020204030204" pitchFamily="34" charset="0"/>
                          <a:cs typeface="Calibri" panose="020F0502020204030204" pitchFamily="34" charset="0"/>
                        </a:rPr>
                        <a:t>Save the Bees (SB)</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15</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90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latin typeface="Calibri" panose="020F0502020204030204" pitchFamily="34" charset="0"/>
                          <a:cs typeface="Calibri" panose="020F0502020204030204" pitchFamily="34" charset="0"/>
                        </a:rPr>
                        <a:t>80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Calibri" panose="020F0502020204030204" pitchFamily="34" charset="0"/>
                          <a:cs typeface="Calibri" panose="020F0502020204030204" pitchFamily="34" charset="0"/>
                        </a:rPr>
                        <a:t>40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9840044"/>
                  </a:ext>
                </a:extLst>
              </a:tr>
              <a:tr h="316719">
                <a:tc>
                  <a:txBody>
                    <a:bodyPr/>
                    <a:lstStyle/>
                    <a:p>
                      <a:pPr algn="ctr"/>
                      <a:r>
                        <a:rPr lang="en-US" sz="1600" b="1" dirty="0">
                          <a:solidFill>
                            <a:schemeClr val="tx1"/>
                          </a:solidFill>
                          <a:latin typeface="Calibri" panose="020F0502020204030204" pitchFamily="34" charset="0"/>
                          <a:cs typeface="Calibri" panose="020F0502020204030204" pitchFamily="34" charset="0"/>
                        </a:rPr>
                        <a:t>Demand</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Calibri" panose="020F0502020204030204" pitchFamily="34" charset="0"/>
                          <a:cs typeface="Calibri" panose="020F0502020204030204" pitchFamily="34" charset="0"/>
                        </a:rPr>
                        <a:t>40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Calibri" panose="020F0502020204030204" pitchFamily="34" charset="0"/>
                          <a:cs typeface="Calibri" panose="020F0502020204030204" pitchFamily="34" charset="0"/>
                        </a:rPr>
                        <a:t>20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tx1"/>
                          </a:solidFill>
                          <a:latin typeface="Calibri" panose="020F0502020204030204" pitchFamily="34" charset="0"/>
                          <a:cs typeface="Calibri" panose="020F0502020204030204" pitchFamily="34" charset="0"/>
                        </a:rPr>
                        <a:t>40</a:t>
                      </a: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solidFill>
                          <a:schemeClr val="tx1"/>
                        </a:solidFill>
                        <a:latin typeface="Calibri" panose="020F0502020204030204" pitchFamily="34" charset="0"/>
                        <a:cs typeface="Calibri" panose="020F0502020204030204" pitchFamily="34" charset="0"/>
                      </a:endParaRPr>
                    </a:p>
                  </a:txBody>
                  <a:tcPr marL="77040" marR="77040" marT="38520" marB="385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7378797"/>
                  </a:ext>
                </a:extLst>
              </a:tr>
            </a:tbl>
          </a:graphicData>
        </a:graphic>
      </p:graphicFrame>
      <p:sp>
        <p:nvSpPr>
          <p:cNvPr id="8" name="TextBox 7">
            <a:extLst>
              <a:ext uri="{FF2B5EF4-FFF2-40B4-BE49-F238E27FC236}">
                <a16:creationId xmlns:a16="http://schemas.microsoft.com/office/drawing/2014/main" id="{27A20D55-947E-465A-A9AF-A81269B94569}"/>
              </a:ext>
            </a:extLst>
          </p:cNvPr>
          <p:cNvSpPr txBox="1"/>
          <p:nvPr/>
        </p:nvSpPr>
        <p:spPr>
          <a:xfrm>
            <a:off x="929455" y="4713982"/>
            <a:ext cx="3008147" cy="1077218"/>
          </a:xfrm>
          <a:prstGeom prst="rect">
            <a:avLst/>
          </a:prstGeom>
          <a:noFill/>
        </p:spPr>
        <p:txBody>
          <a:bodyPr wrap="square" rtlCol="0">
            <a:spAutoFit/>
          </a:bodyPr>
          <a:lstStyle/>
          <a:p>
            <a:r>
              <a:rPr lang="en-US" sz="1600" dirty="0">
                <a:effectLst>
                  <a:outerShdw blurRad="38100" dist="38100" dir="2700000" algn="tl">
                    <a:srgbClr val="FFFFFF"/>
                  </a:outerShdw>
                </a:effectLst>
                <a:latin typeface="Calibri" panose="020F0502020204030204" pitchFamily="34" charset="0"/>
                <a:cs typeface="Calibri" panose="020F0502020204030204" pitchFamily="34" charset="0"/>
              </a:rPr>
              <a:t>How many ads of each type should be shown to each user to maximize total/aggregate fit between ads and users’ interests?</a:t>
            </a:r>
          </a:p>
        </p:txBody>
      </p:sp>
      <p:sp>
        <p:nvSpPr>
          <p:cNvPr id="9" name="Oval 8">
            <a:extLst>
              <a:ext uri="{FF2B5EF4-FFF2-40B4-BE49-F238E27FC236}">
                <a16:creationId xmlns:a16="http://schemas.microsoft.com/office/drawing/2014/main" id="{4AA2EA82-70E7-48F4-AB37-3BA1E76AE82D}"/>
              </a:ext>
            </a:extLst>
          </p:cNvPr>
          <p:cNvSpPr/>
          <p:nvPr/>
        </p:nvSpPr>
        <p:spPr bwMode="auto">
          <a:xfrm>
            <a:off x="4863498" y="4717048"/>
            <a:ext cx="342900" cy="285750"/>
          </a:xfrm>
          <a:prstGeom prst="ellipse">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200" dirty="0">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F5CAFE4E-7B1B-4CBE-AF66-321043C9DAB4}"/>
              </a:ext>
            </a:extLst>
          </p:cNvPr>
          <p:cNvSpPr/>
          <p:nvPr/>
        </p:nvSpPr>
        <p:spPr bwMode="auto">
          <a:xfrm>
            <a:off x="4863498" y="5174248"/>
            <a:ext cx="342900" cy="28575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200" dirty="0">
              <a:latin typeface="Calibri" panose="020F0502020204030204" pitchFamily="34" charset="0"/>
              <a:cs typeface="Calibri" panose="020F0502020204030204" pitchFamily="34" charset="0"/>
            </a:endParaRPr>
          </a:p>
        </p:txBody>
      </p:sp>
      <p:sp>
        <p:nvSpPr>
          <p:cNvPr id="11" name="Oval 10">
            <a:extLst>
              <a:ext uri="{FF2B5EF4-FFF2-40B4-BE49-F238E27FC236}">
                <a16:creationId xmlns:a16="http://schemas.microsoft.com/office/drawing/2014/main" id="{B9A6AF77-6663-4B7F-9BF5-14DA7BF59F24}"/>
              </a:ext>
            </a:extLst>
          </p:cNvPr>
          <p:cNvSpPr/>
          <p:nvPr/>
        </p:nvSpPr>
        <p:spPr bwMode="auto">
          <a:xfrm>
            <a:off x="4863498" y="5631448"/>
            <a:ext cx="342900" cy="285750"/>
          </a:xfrm>
          <a:prstGeom prst="ellipse">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200" dirty="0">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DCE2CC03-21CD-4E28-BD97-42E6D5B260C9}"/>
              </a:ext>
            </a:extLst>
          </p:cNvPr>
          <p:cNvSpPr/>
          <p:nvPr/>
        </p:nvSpPr>
        <p:spPr bwMode="auto">
          <a:xfrm>
            <a:off x="7694804" y="4727877"/>
            <a:ext cx="338986" cy="285750"/>
          </a:xfrm>
          <a:prstGeom prst="ellipse">
            <a:avLst/>
          </a:prstGeom>
          <a:solidFill>
            <a:srgbClr val="7C1415"/>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200" dirty="0">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ADA4AFA9-2166-47E9-92C6-1755C006A437}"/>
              </a:ext>
            </a:extLst>
          </p:cNvPr>
          <p:cNvSpPr/>
          <p:nvPr/>
        </p:nvSpPr>
        <p:spPr bwMode="auto">
          <a:xfrm>
            <a:off x="7709679" y="5597123"/>
            <a:ext cx="342900" cy="285750"/>
          </a:xfrm>
          <a:prstGeom prst="ellipse">
            <a:avLst/>
          </a:prstGeom>
          <a:solidFill>
            <a:srgbClr val="2C5245"/>
          </a:solidFill>
          <a:ln w="9525" cap="flat" cmpd="sng" algn="ctr">
            <a:solidFill>
              <a:schemeClr val="tx1"/>
            </a:solidFill>
            <a:prstDash val="solid"/>
            <a:round/>
            <a:headEnd type="none" w="med" len="med"/>
            <a:tailEnd type="none" w="med" len="med"/>
          </a:ln>
          <a:effectLst/>
        </p:spPr>
        <p:txBody>
          <a:bodyPr vert="horz" wrap="square" lIns="0" tIns="34290" rIns="0" bIns="34290" numCol="1" rtlCol="0" anchor="t" anchorCtr="0" compatLnSpc="1">
            <a:prstTxWarp prst="textNoShape">
              <a:avLst/>
            </a:prstTxWarp>
          </a:bodyPr>
          <a:lstStyle/>
          <a:p>
            <a:pPr algn="ctr"/>
            <a:endParaRPr lang="en-US" sz="1200" dirty="0">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A0034738-A713-4C7E-B633-9DA55B6559F2}"/>
              </a:ext>
            </a:extLst>
          </p:cNvPr>
          <p:cNvCxnSpPr>
            <a:stCxn id="9" idx="6"/>
            <a:endCxn id="13" idx="2"/>
          </p:cNvCxnSpPr>
          <p:nvPr/>
        </p:nvCxnSpPr>
        <p:spPr bwMode="auto">
          <a:xfrm>
            <a:off x="5206398" y="4859924"/>
            <a:ext cx="2488406" cy="10829"/>
          </a:xfrm>
          <a:prstGeom prst="straightConnector1">
            <a:avLst/>
          </a:prstGeom>
          <a:solidFill>
            <a:schemeClr val="accent1"/>
          </a:solidFill>
          <a:ln w="9525" cap="flat" cmpd="sng" algn="ctr">
            <a:solidFill>
              <a:schemeClr val="accent6">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9901F327-5E3C-4FE6-8E3E-6D6DA17BA5E1}"/>
              </a:ext>
            </a:extLst>
          </p:cNvPr>
          <p:cNvCxnSpPr>
            <a:cxnSpLocks/>
            <a:stCxn id="9" idx="6"/>
            <a:endCxn id="14" idx="2"/>
          </p:cNvCxnSpPr>
          <p:nvPr/>
        </p:nvCxnSpPr>
        <p:spPr bwMode="auto">
          <a:xfrm>
            <a:off x="5206399" y="4859924"/>
            <a:ext cx="2503281" cy="880075"/>
          </a:xfrm>
          <a:prstGeom prst="straightConnector1">
            <a:avLst/>
          </a:prstGeom>
          <a:solidFill>
            <a:schemeClr val="accent1"/>
          </a:solidFill>
          <a:ln w="9525" cap="flat" cmpd="sng" algn="ctr">
            <a:solidFill>
              <a:schemeClr val="accent6">
                <a:lumMod val="75000"/>
              </a:schemeClr>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FF8D08AF-ED41-4F33-B25F-10E13048F17A}"/>
              </a:ext>
            </a:extLst>
          </p:cNvPr>
          <p:cNvCxnSpPr>
            <a:cxnSpLocks/>
            <a:stCxn id="10" idx="6"/>
            <a:endCxn id="13" idx="2"/>
          </p:cNvCxnSpPr>
          <p:nvPr/>
        </p:nvCxnSpPr>
        <p:spPr bwMode="auto">
          <a:xfrm flipV="1">
            <a:off x="5206398" y="4870753"/>
            <a:ext cx="2488406" cy="44637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4B22B8C3-FDEF-44A3-9F57-FFE16271D39B}"/>
              </a:ext>
            </a:extLst>
          </p:cNvPr>
          <p:cNvCxnSpPr>
            <a:cxnSpLocks/>
            <a:stCxn id="10" idx="6"/>
            <a:endCxn id="14" idx="2"/>
          </p:cNvCxnSpPr>
          <p:nvPr/>
        </p:nvCxnSpPr>
        <p:spPr bwMode="auto">
          <a:xfrm>
            <a:off x="5206399" y="5317124"/>
            <a:ext cx="2503281" cy="42287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E04E9A8A-2996-4FBE-A12E-89221BE20B65}"/>
              </a:ext>
            </a:extLst>
          </p:cNvPr>
          <p:cNvCxnSpPr>
            <a:stCxn id="11" idx="6"/>
            <a:endCxn id="13" idx="2"/>
          </p:cNvCxnSpPr>
          <p:nvPr/>
        </p:nvCxnSpPr>
        <p:spPr bwMode="auto">
          <a:xfrm flipV="1">
            <a:off x="5206398" y="4870753"/>
            <a:ext cx="2488406" cy="903571"/>
          </a:xfrm>
          <a:prstGeom prst="straightConnector1">
            <a:avLst/>
          </a:prstGeom>
          <a:solidFill>
            <a:schemeClr val="accent1"/>
          </a:solidFill>
          <a:ln w="9525" cap="flat" cmpd="sng" algn="ctr">
            <a:solidFill>
              <a:schemeClr val="accent5">
                <a:lumMod val="75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C67772D4-468D-48E4-9484-731EE44AE75D}"/>
              </a:ext>
            </a:extLst>
          </p:cNvPr>
          <p:cNvCxnSpPr>
            <a:cxnSpLocks/>
            <a:stCxn id="11" idx="6"/>
            <a:endCxn id="14" idx="2"/>
          </p:cNvCxnSpPr>
          <p:nvPr/>
        </p:nvCxnSpPr>
        <p:spPr bwMode="auto">
          <a:xfrm flipV="1">
            <a:off x="5206399" y="5739999"/>
            <a:ext cx="2503281" cy="34325"/>
          </a:xfrm>
          <a:prstGeom prst="straightConnector1">
            <a:avLst/>
          </a:prstGeom>
          <a:solidFill>
            <a:schemeClr val="accent1"/>
          </a:solidFill>
          <a:ln w="9525" cap="flat" cmpd="sng" algn="ctr">
            <a:solidFill>
              <a:schemeClr val="accent5">
                <a:lumMod val="75000"/>
              </a:schemeClr>
            </a:solidFill>
            <a:prstDash val="solid"/>
            <a:round/>
            <a:headEnd type="none" w="med" len="med"/>
            <a:tailEnd type="triangle"/>
          </a:ln>
          <a:effectLst/>
        </p:spPr>
      </p:cxnSp>
      <p:sp>
        <p:nvSpPr>
          <p:cNvPr id="22" name="Oval 21">
            <a:extLst>
              <a:ext uri="{FF2B5EF4-FFF2-40B4-BE49-F238E27FC236}">
                <a16:creationId xmlns:a16="http://schemas.microsoft.com/office/drawing/2014/main" id="{ECDD0774-A021-0249-ADAD-6A402C3C93BD}"/>
              </a:ext>
            </a:extLst>
          </p:cNvPr>
          <p:cNvSpPr/>
          <p:nvPr/>
        </p:nvSpPr>
        <p:spPr bwMode="auto">
          <a:xfrm>
            <a:off x="7709679" y="5145921"/>
            <a:ext cx="342900" cy="285750"/>
          </a:xfrm>
          <a:prstGeom prst="ellipse">
            <a:avLst/>
          </a:prstGeom>
          <a:solidFill>
            <a:srgbClr val="2C2E8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200" dirty="0">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9ACB2D23-1ACF-4D48-8400-A1B7CA317CFD}"/>
              </a:ext>
            </a:extLst>
          </p:cNvPr>
          <p:cNvCxnSpPr>
            <a:cxnSpLocks/>
            <a:stCxn id="9" idx="6"/>
            <a:endCxn id="22" idx="2"/>
          </p:cNvCxnSpPr>
          <p:nvPr/>
        </p:nvCxnSpPr>
        <p:spPr bwMode="auto">
          <a:xfrm>
            <a:off x="5206399" y="4859924"/>
            <a:ext cx="2503281" cy="428873"/>
          </a:xfrm>
          <a:prstGeom prst="straightConnector1">
            <a:avLst/>
          </a:prstGeom>
          <a:solidFill>
            <a:schemeClr val="accent1"/>
          </a:solidFill>
          <a:ln w="9525" cap="flat" cmpd="sng" algn="ctr">
            <a:solidFill>
              <a:schemeClr val="accent6">
                <a:lumMod val="75000"/>
              </a:schemeClr>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3789B247-C18C-AB44-85A8-FCBA47A79795}"/>
              </a:ext>
            </a:extLst>
          </p:cNvPr>
          <p:cNvCxnSpPr>
            <a:cxnSpLocks/>
            <a:stCxn id="10" idx="6"/>
            <a:endCxn id="22" idx="2"/>
          </p:cNvCxnSpPr>
          <p:nvPr/>
        </p:nvCxnSpPr>
        <p:spPr bwMode="auto">
          <a:xfrm flipV="1">
            <a:off x="5206399" y="5288797"/>
            <a:ext cx="2503281" cy="28327"/>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690B96F1-5734-C34A-B1DD-6271601A7BA6}"/>
              </a:ext>
            </a:extLst>
          </p:cNvPr>
          <p:cNvCxnSpPr>
            <a:cxnSpLocks/>
            <a:stCxn id="11" idx="6"/>
            <a:endCxn id="22" idx="2"/>
          </p:cNvCxnSpPr>
          <p:nvPr/>
        </p:nvCxnSpPr>
        <p:spPr bwMode="auto">
          <a:xfrm flipV="1">
            <a:off x="5206399" y="5288797"/>
            <a:ext cx="2503281" cy="485527"/>
          </a:xfrm>
          <a:prstGeom prst="straightConnector1">
            <a:avLst/>
          </a:prstGeom>
          <a:solidFill>
            <a:schemeClr val="accent1"/>
          </a:solidFill>
          <a:ln w="9525" cap="flat" cmpd="sng" algn="ctr">
            <a:solidFill>
              <a:schemeClr val="accent5">
                <a:lumMod val="75000"/>
              </a:schemeClr>
            </a:solidFill>
            <a:prstDash val="solid"/>
            <a:round/>
            <a:headEnd type="none" w="med" len="med"/>
            <a:tailEnd type="triangle"/>
          </a:ln>
          <a:effectLst/>
        </p:spPr>
      </p:cxnSp>
      <p:sp>
        <p:nvSpPr>
          <p:cNvPr id="4" name="Rectangle 3"/>
          <p:cNvSpPr/>
          <p:nvPr/>
        </p:nvSpPr>
        <p:spPr>
          <a:xfrm>
            <a:off x="1379993" y="4094172"/>
            <a:ext cx="1662635" cy="523220"/>
          </a:xfrm>
          <a:prstGeom prst="rect">
            <a:avLst/>
          </a:prstGeom>
        </p:spPr>
        <p:txBody>
          <a:bodyPr wrap="none">
            <a:spAutoFit/>
          </a:bodyPr>
          <a:lstStyle/>
          <a:p>
            <a:r>
              <a:rPr lang="en-US" sz="2800" b="1" u="sng" dirty="0">
                <a:effectLst>
                  <a:outerShdw blurRad="38100" dist="38100" dir="2700000" algn="tl">
                    <a:srgbClr val="FFFFFF"/>
                  </a:outerShdw>
                </a:effectLst>
                <a:latin typeface="Calibri" panose="020F0502020204030204" pitchFamily="34" charset="0"/>
                <a:cs typeface="Calibri" panose="020F0502020204030204" pitchFamily="34" charset="0"/>
              </a:rPr>
              <a:t>Your Task</a:t>
            </a:r>
            <a:r>
              <a:rPr lang="en-US" sz="2800" b="1" dirty="0">
                <a:effectLst>
                  <a:outerShdw blurRad="38100" dist="38100" dir="2700000" algn="tl">
                    <a:srgbClr val="FFFFFF"/>
                  </a:outerShdw>
                </a:effectLst>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p:txBody>
      </p:sp>
      <p:sp>
        <p:nvSpPr>
          <p:cNvPr id="47" name="Rectangle 46"/>
          <p:cNvSpPr/>
          <p:nvPr/>
        </p:nvSpPr>
        <p:spPr>
          <a:xfrm>
            <a:off x="4732619" y="4063425"/>
            <a:ext cx="819455" cy="523220"/>
          </a:xfrm>
          <a:prstGeom prst="rect">
            <a:avLst/>
          </a:prstGeom>
        </p:spPr>
        <p:txBody>
          <a:bodyPr wrap="none">
            <a:spAutoFit/>
          </a:bodyPr>
          <a:lstStyle/>
          <a:p>
            <a:r>
              <a:rPr lang="en-US" sz="2800" b="1" dirty="0">
                <a:effectLst>
                  <a:outerShdw blurRad="38100" dist="38100" dir="2700000" algn="tl">
                    <a:srgbClr val="FFFFFF"/>
                  </a:outerShdw>
                </a:effectLst>
                <a:latin typeface="Calibri" panose="020F0502020204030204" pitchFamily="34" charset="0"/>
                <a:cs typeface="Calibri" panose="020F0502020204030204" pitchFamily="34" charset="0"/>
              </a:rPr>
              <a:t>Ads </a:t>
            </a:r>
            <a:endParaRPr lang="en-US" sz="2800" dirty="0">
              <a:latin typeface="Calibri" panose="020F0502020204030204" pitchFamily="34" charset="0"/>
              <a:cs typeface="Calibri" panose="020F0502020204030204" pitchFamily="34" charset="0"/>
            </a:endParaRPr>
          </a:p>
        </p:txBody>
      </p:sp>
      <p:sp>
        <p:nvSpPr>
          <p:cNvPr id="48" name="Rectangle 47"/>
          <p:cNvSpPr/>
          <p:nvPr/>
        </p:nvSpPr>
        <p:spPr>
          <a:xfrm>
            <a:off x="7501858" y="4063425"/>
            <a:ext cx="1009059" cy="523220"/>
          </a:xfrm>
          <a:prstGeom prst="rect">
            <a:avLst/>
          </a:prstGeom>
        </p:spPr>
        <p:txBody>
          <a:bodyPr wrap="none">
            <a:spAutoFit/>
          </a:bodyPr>
          <a:lstStyle/>
          <a:p>
            <a:r>
              <a:rPr lang="en-US" sz="2800" b="1" dirty="0">
                <a:effectLst>
                  <a:outerShdw blurRad="38100" dist="38100" dir="2700000" algn="tl">
                    <a:srgbClr val="FFFFFF"/>
                  </a:outerShdw>
                </a:effectLst>
                <a:latin typeface="Calibri" panose="020F0502020204030204" pitchFamily="34" charset="0"/>
                <a:cs typeface="Calibri" panose="020F0502020204030204" pitchFamily="34" charset="0"/>
              </a:rPr>
              <a:t>Users</a:t>
            </a:r>
            <a:endParaRPr lang="en-US" sz="2800" dirty="0">
              <a:latin typeface="Calibri" panose="020F0502020204030204" pitchFamily="34" charset="0"/>
              <a:cs typeface="Calibri" panose="020F0502020204030204" pitchFamily="34" charset="0"/>
            </a:endParaRPr>
          </a:p>
        </p:txBody>
      </p:sp>
      <p:sp>
        <p:nvSpPr>
          <p:cNvPr id="76" name="TextBox 75"/>
          <p:cNvSpPr txBox="1"/>
          <p:nvPr/>
        </p:nvSpPr>
        <p:spPr>
          <a:xfrm>
            <a:off x="4836015" y="4690012"/>
            <a:ext cx="436338"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VD</a:t>
            </a:r>
            <a:endParaRPr lang="en-US" b="1" dirty="0">
              <a:latin typeface="Calibri" panose="020F0502020204030204" pitchFamily="34" charset="0"/>
              <a:cs typeface="Calibri" panose="020F0502020204030204" pitchFamily="34" charset="0"/>
            </a:endParaRPr>
          </a:p>
        </p:txBody>
      </p:sp>
      <p:sp>
        <p:nvSpPr>
          <p:cNvPr id="77" name="TextBox 76"/>
          <p:cNvSpPr txBox="1"/>
          <p:nvPr/>
        </p:nvSpPr>
        <p:spPr>
          <a:xfrm>
            <a:off x="4811858" y="5143113"/>
            <a:ext cx="420308"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CD</a:t>
            </a:r>
            <a:endParaRPr lang="en-US" b="1" dirty="0">
              <a:latin typeface="Calibri" panose="020F0502020204030204" pitchFamily="34" charset="0"/>
              <a:cs typeface="Calibri" panose="020F0502020204030204" pitchFamily="34" charset="0"/>
            </a:endParaRPr>
          </a:p>
        </p:txBody>
      </p:sp>
      <p:sp>
        <p:nvSpPr>
          <p:cNvPr id="78" name="TextBox 77"/>
          <p:cNvSpPr txBox="1"/>
          <p:nvPr/>
        </p:nvSpPr>
        <p:spPr>
          <a:xfrm>
            <a:off x="4860033" y="5605046"/>
            <a:ext cx="397866"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SB</a:t>
            </a:r>
            <a:endParaRPr lang="en-US" b="1" dirty="0">
              <a:latin typeface="Calibri" panose="020F0502020204030204" pitchFamily="34" charset="0"/>
              <a:cs typeface="Calibri" panose="020F0502020204030204" pitchFamily="34" charset="0"/>
            </a:endParaRPr>
          </a:p>
        </p:txBody>
      </p:sp>
      <p:sp>
        <p:nvSpPr>
          <p:cNvPr id="79" name="TextBox 78"/>
          <p:cNvSpPr txBox="1"/>
          <p:nvPr/>
        </p:nvSpPr>
        <p:spPr>
          <a:xfrm>
            <a:off x="7635627" y="4701475"/>
            <a:ext cx="461986" cy="338554"/>
          </a:xfrm>
          <a:prstGeom prst="rect">
            <a:avLst/>
          </a:prstGeom>
          <a:noFill/>
        </p:spPr>
        <p:txBody>
          <a:bodyPr wrap="none" rtlCol="0">
            <a:spAutoFit/>
          </a:bodyPr>
          <a:lstStyle/>
          <a:p>
            <a:r>
              <a:rPr lang="en-US" sz="1600" dirty="0">
                <a:solidFill>
                  <a:schemeClr val="bg1"/>
                </a:solidFill>
                <a:latin typeface="Calibri" panose="020F0502020204030204" pitchFamily="34" charset="0"/>
                <a:cs typeface="Calibri" panose="020F0502020204030204" pitchFamily="34" charset="0"/>
              </a:rPr>
              <a:t>Joe</a:t>
            </a:r>
            <a:endParaRPr lang="en-US" dirty="0">
              <a:solidFill>
                <a:schemeClr val="bg1"/>
              </a:solidFill>
              <a:latin typeface="Calibri" panose="020F0502020204030204" pitchFamily="34" charset="0"/>
              <a:cs typeface="Calibri" panose="020F0502020204030204" pitchFamily="34" charset="0"/>
            </a:endParaRPr>
          </a:p>
        </p:txBody>
      </p:sp>
      <p:sp>
        <p:nvSpPr>
          <p:cNvPr id="80" name="TextBox 79"/>
          <p:cNvSpPr txBox="1"/>
          <p:nvPr/>
        </p:nvSpPr>
        <p:spPr>
          <a:xfrm>
            <a:off x="7669153" y="5115694"/>
            <a:ext cx="450829" cy="338554"/>
          </a:xfrm>
          <a:prstGeom prst="rect">
            <a:avLst/>
          </a:prstGeom>
          <a:noFill/>
        </p:spPr>
        <p:txBody>
          <a:bodyPr wrap="none" rtlCol="0">
            <a:spAutoFit/>
          </a:bodyPr>
          <a:lstStyle/>
          <a:p>
            <a:r>
              <a:rPr lang="en-US" sz="1600" dirty="0">
                <a:solidFill>
                  <a:schemeClr val="bg1"/>
                </a:solidFill>
                <a:latin typeface="Calibri" panose="020F0502020204030204" pitchFamily="34" charset="0"/>
                <a:cs typeface="Calibri" panose="020F0502020204030204" pitchFamily="34" charset="0"/>
              </a:rPr>
              <a:t>Pat</a:t>
            </a:r>
            <a:endParaRPr lang="en-US" dirty="0">
              <a:solidFill>
                <a:schemeClr val="bg1"/>
              </a:solidFill>
              <a:latin typeface="Calibri" panose="020F0502020204030204" pitchFamily="34" charset="0"/>
              <a:cs typeface="Calibri" panose="020F0502020204030204" pitchFamily="34" charset="0"/>
            </a:endParaRPr>
          </a:p>
        </p:txBody>
      </p:sp>
      <p:sp>
        <p:nvSpPr>
          <p:cNvPr id="81" name="TextBox 80"/>
          <p:cNvSpPr txBox="1"/>
          <p:nvPr/>
        </p:nvSpPr>
        <p:spPr>
          <a:xfrm>
            <a:off x="7643862" y="5567531"/>
            <a:ext cx="508473" cy="338554"/>
          </a:xfrm>
          <a:prstGeom prst="rect">
            <a:avLst/>
          </a:prstGeom>
          <a:noFill/>
        </p:spPr>
        <p:txBody>
          <a:bodyPr wrap="none" rtlCol="0">
            <a:spAutoFit/>
          </a:bodyPr>
          <a:lstStyle/>
          <a:p>
            <a:r>
              <a:rPr lang="en-US" sz="1600" dirty="0">
                <a:solidFill>
                  <a:schemeClr val="bg1"/>
                </a:solidFill>
                <a:latin typeface="Calibri" panose="020F0502020204030204" pitchFamily="34" charset="0"/>
                <a:cs typeface="Calibri" panose="020F0502020204030204" pitchFamily="34" charset="0"/>
              </a:rPr>
              <a:t>Mel</a:t>
            </a:r>
            <a:endParaRPr lang="en-US" dirty="0">
              <a:solidFill>
                <a:schemeClr val="bg1"/>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E7499550-EAD1-EE44-905A-00085DC7384F}"/>
              </a:ext>
            </a:extLst>
          </p:cNvPr>
          <p:cNvSpPr>
            <a:spLocks noGrp="1"/>
          </p:cNvSpPr>
          <p:nvPr>
            <p:ph type="sldNum" sz="quarter" idx="10"/>
          </p:nvPr>
        </p:nvSpPr>
        <p:spPr/>
        <p:txBody>
          <a:bodyPr/>
          <a:lstStyle/>
          <a:p>
            <a:fld id="{E704E725-6D43-4B36-A212-66E9EE3266A5}" type="slidenum">
              <a:rPr lang="en-US" smtClean="0"/>
              <a:pPr/>
              <a:t>24</a:t>
            </a:fld>
            <a:endParaRPr lang="en-US"/>
          </a:p>
        </p:txBody>
      </p:sp>
    </p:spTree>
    <p:extLst>
      <p:ext uri="{BB962C8B-B14F-4D97-AF65-F5344CB8AC3E}">
        <p14:creationId xmlns:p14="http://schemas.microsoft.com/office/powerpoint/2010/main" val="129156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22" grpId="0" animBg="1"/>
      <p:bldP spid="47" grpId="0"/>
      <p:bldP spid="48" grpId="0"/>
      <p:bldP spid="76" grpId="0"/>
      <p:bldP spid="77" grpId="0"/>
      <p:bldP spid="78" grpId="0"/>
      <p:bldP spid="79" grpId="0"/>
      <p:bldP spid="80" grpId="0"/>
      <p:bldP spid="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Network LP Problem: GAP</a:t>
            </a:r>
          </a:p>
        </p:txBody>
      </p:sp>
      <p:sp>
        <p:nvSpPr>
          <p:cNvPr id="29" name="Content Placeholder 2"/>
          <p:cNvSpPr>
            <a:spLocks noGrp="1"/>
          </p:cNvSpPr>
          <p:nvPr>
            <p:ph idx="1"/>
          </p:nvPr>
        </p:nvSpPr>
        <p:spPr>
          <a:xfrm>
            <a:off x="233331" y="1371600"/>
            <a:ext cx="8683646" cy="4953000"/>
          </a:xfrm>
        </p:spPr>
        <p:txBody>
          <a:bodyPr>
            <a:normAutofit/>
          </a:bodyPr>
          <a:lstStyle/>
          <a:p>
            <a:r>
              <a:rPr lang="en-US" sz="2200" dirty="0"/>
              <a:t>Define Model in Words</a:t>
            </a:r>
          </a:p>
          <a:p>
            <a:pPr lvl="1"/>
            <a:r>
              <a:rPr lang="en-US" sz="2200" b="1" dirty="0"/>
              <a:t>O:</a:t>
            </a:r>
            <a:r>
              <a:rPr lang="en-US" sz="2200" dirty="0"/>
              <a:t> Objective </a:t>
            </a:r>
            <a:endParaRPr lang="en-US" sz="2200" dirty="0">
              <a:solidFill>
                <a:schemeClr val="bg1">
                  <a:lumMod val="50000"/>
                </a:schemeClr>
              </a:solidFill>
            </a:endParaRPr>
          </a:p>
          <a:p>
            <a:pPr lvl="1"/>
            <a:r>
              <a:rPr lang="en-US" sz="2200" b="1" dirty="0"/>
              <a:t>D:</a:t>
            </a:r>
            <a:r>
              <a:rPr lang="en-US" sz="2200" dirty="0"/>
              <a:t> Decision Variables</a:t>
            </a:r>
            <a:endParaRPr lang="en-US" sz="2200" dirty="0">
              <a:solidFill>
                <a:schemeClr val="bg1">
                  <a:lumMod val="50000"/>
                </a:schemeClr>
              </a:solidFill>
            </a:endParaRPr>
          </a:p>
          <a:p>
            <a:pPr lvl="1"/>
            <a:r>
              <a:rPr lang="en-US" sz="2200" b="1" dirty="0"/>
              <a:t>C: </a:t>
            </a:r>
            <a:r>
              <a:rPr lang="en-US" sz="2200" dirty="0"/>
              <a:t>Constraints</a:t>
            </a:r>
          </a:p>
          <a:p>
            <a:pPr marL="284162" lvl="1" indent="0">
              <a:buNone/>
            </a:pPr>
            <a:endParaRPr lang="en-US" sz="2200" dirty="0">
              <a:solidFill>
                <a:schemeClr val="bg1">
                  <a:lumMod val="50000"/>
                </a:schemeClr>
              </a:solidFill>
            </a:endParaRPr>
          </a:p>
          <a:p>
            <a:r>
              <a:rPr lang="en-US" sz="2200" dirty="0"/>
              <a:t>Formulate Model Mathematically</a:t>
            </a:r>
          </a:p>
          <a:p>
            <a:pPr lvl="1"/>
            <a:r>
              <a:rPr lang="en-US" sz="2200" b="1" dirty="0"/>
              <a:t>D: </a:t>
            </a:r>
            <a:r>
              <a:rPr lang="en-US" sz="2200" dirty="0"/>
              <a:t>Define Decision Variables</a:t>
            </a:r>
          </a:p>
          <a:p>
            <a:pPr marL="573088" lvl="2" indent="0">
              <a:buNone/>
            </a:pPr>
            <a:endParaRPr lang="en-US" sz="2200" dirty="0">
              <a:solidFill>
                <a:schemeClr val="bg1">
                  <a:lumMod val="50000"/>
                </a:schemeClr>
              </a:solidFill>
            </a:endParaRPr>
          </a:p>
          <a:p>
            <a:pPr lvl="1"/>
            <a:r>
              <a:rPr lang="en-US" sz="2200" b="1" dirty="0"/>
              <a:t>O:</a:t>
            </a:r>
            <a:r>
              <a:rPr lang="en-US" sz="2200" dirty="0"/>
              <a:t> Define Objective Function in terms of Decision Variables</a:t>
            </a:r>
          </a:p>
          <a:p>
            <a:pPr marL="573088" lvl="2" indent="0">
              <a:buNone/>
            </a:pPr>
            <a:endParaRPr lang="en-US" sz="2200" dirty="0">
              <a:solidFill>
                <a:schemeClr val="bg1">
                  <a:lumMod val="50000"/>
                </a:schemeClr>
              </a:solidFill>
            </a:endParaRPr>
          </a:p>
          <a:p>
            <a:pPr marL="573088" lvl="2" indent="0">
              <a:buNone/>
            </a:pPr>
            <a:endParaRPr lang="en-US" sz="2200" dirty="0">
              <a:solidFill>
                <a:schemeClr val="bg1">
                  <a:lumMod val="50000"/>
                </a:schemeClr>
              </a:solidFill>
            </a:endParaRPr>
          </a:p>
          <a:p>
            <a:pPr lvl="1"/>
            <a:r>
              <a:rPr lang="en-US" sz="2200" b="1" dirty="0"/>
              <a:t>C: </a:t>
            </a:r>
            <a:r>
              <a:rPr lang="en-US" sz="2200" dirty="0"/>
              <a:t>Define Constraints in terms of Decision Variables</a:t>
            </a:r>
          </a:p>
          <a:p>
            <a:pPr lvl="1"/>
            <a:endParaRPr lang="en-US" sz="2600" dirty="0"/>
          </a:p>
          <a:p>
            <a:pPr lvl="1"/>
            <a:endParaRPr lang="en-US" sz="2600" dirty="0"/>
          </a:p>
        </p:txBody>
      </p:sp>
      <p:sp>
        <p:nvSpPr>
          <p:cNvPr id="3" name="TextBox 2"/>
          <p:cNvSpPr txBox="1"/>
          <p:nvPr/>
        </p:nvSpPr>
        <p:spPr>
          <a:xfrm>
            <a:off x="2306471" y="1828800"/>
            <a:ext cx="2771784" cy="369332"/>
          </a:xfrm>
          <a:prstGeom prst="rect">
            <a:avLst/>
          </a:prstGeom>
          <a:noFill/>
        </p:spPr>
        <p:txBody>
          <a:bodyPr wrap="none" rtlCol="0">
            <a:spAutoFit/>
          </a:bodyPr>
          <a:lstStyle/>
          <a:p>
            <a:r>
              <a:rPr lang="en-US" sz="1800" dirty="0">
                <a:solidFill>
                  <a:srgbClr val="C00000"/>
                </a:solidFill>
                <a:latin typeface="Calibri" panose="020F0502020204030204" pitchFamily="34" charset="0"/>
                <a:cs typeface="Calibri" panose="020F0502020204030204" pitchFamily="34" charset="0"/>
              </a:rPr>
              <a:t>(Maximize total interest/fit)</a:t>
            </a:r>
          </a:p>
        </p:txBody>
      </p:sp>
      <p:sp>
        <p:nvSpPr>
          <p:cNvPr id="6" name="TextBox 5"/>
          <p:cNvSpPr txBox="1"/>
          <p:nvPr/>
        </p:nvSpPr>
        <p:spPr>
          <a:xfrm>
            <a:off x="3248491" y="2221468"/>
            <a:ext cx="4786951" cy="369332"/>
          </a:xfrm>
          <a:prstGeom prst="rect">
            <a:avLst/>
          </a:prstGeom>
          <a:noFill/>
        </p:spPr>
        <p:txBody>
          <a:bodyPr wrap="none" rtlCol="0">
            <a:spAutoFit/>
          </a:bodyPr>
          <a:lstStyle/>
          <a:p>
            <a:r>
              <a:rPr lang="en-US" sz="1800" dirty="0">
                <a:solidFill>
                  <a:srgbClr val="C00000"/>
                </a:solidFill>
                <a:latin typeface="Calibri" panose="020F0502020204030204" pitchFamily="34" charset="0"/>
                <a:cs typeface="Calibri" panose="020F0502020204030204" pitchFamily="34" charset="0"/>
              </a:rPr>
              <a:t>(number of ads of each type shown to each user)</a:t>
            </a:r>
          </a:p>
        </p:txBody>
      </p:sp>
      <p:sp>
        <p:nvSpPr>
          <p:cNvPr id="7" name="TextBox 6"/>
          <p:cNvSpPr txBox="1"/>
          <p:nvPr/>
        </p:nvSpPr>
        <p:spPr>
          <a:xfrm>
            <a:off x="2509545" y="2630269"/>
            <a:ext cx="6610506" cy="646331"/>
          </a:xfrm>
          <a:prstGeom prst="rect">
            <a:avLst/>
          </a:prstGeom>
          <a:noFill/>
        </p:spPr>
        <p:txBody>
          <a:bodyPr wrap="square" rtlCol="0">
            <a:spAutoFit/>
          </a:bodyPr>
          <a:lstStyle/>
          <a:p>
            <a:r>
              <a:rPr lang="en-US" sz="1800" dirty="0">
                <a:solidFill>
                  <a:srgbClr val="C00000"/>
                </a:solidFill>
                <a:latin typeface="Calibri" panose="020F0502020204030204" pitchFamily="34" charset="0"/>
                <a:cs typeface="Calibri" panose="020F0502020204030204" pitchFamily="34" charset="0"/>
              </a:rPr>
              <a:t>(Each user receives the required minimum of ads, each</a:t>
            </a:r>
            <a:br>
              <a:rPr lang="en-US" sz="1800" dirty="0">
                <a:solidFill>
                  <a:srgbClr val="C00000"/>
                </a:solidFill>
                <a:latin typeface="Calibri" panose="020F0502020204030204" pitchFamily="34" charset="0"/>
                <a:cs typeface="Calibri" panose="020F0502020204030204" pitchFamily="34" charset="0"/>
              </a:rPr>
            </a:br>
            <a:r>
              <a:rPr lang="en-US" sz="1800" dirty="0">
                <a:solidFill>
                  <a:srgbClr val="C00000"/>
                </a:solidFill>
                <a:latin typeface="Calibri" panose="020F0502020204030204" pitchFamily="34" charset="0"/>
                <a:cs typeface="Calibri" panose="020F0502020204030204" pitchFamily="34" charset="0"/>
              </a:rPr>
              <a:t>advertiser has prepaid for the required number of ads)</a:t>
            </a:r>
            <a:endParaRPr lang="en-US" sz="1800" b="1" dirty="0">
              <a:solidFill>
                <a:srgbClr val="C00000"/>
              </a:solidFill>
              <a:latin typeface="Calibri" panose="020F0502020204030204" pitchFamily="34" charset="0"/>
              <a:cs typeface="Calibri" panose="020F0502020204030204" pitchFamily="34" charset="0"/>
            </a:endParaRPr>
          </a:p>
        </p:txBody>
      </p:sp>
      <p:sp>
        <p:nvSpPr>
          <p:cNvPr id="8" name="TextBox 7"/>
          <p:cNvSpPr txBox="1"/>
          <p:nvPr/>
        </p:nvSpPr>
        <p:spPr>
          <a:xfrm>
            <a:off x="790912" y="4126468"/>
            <a:ext cx="5518818" cy="369332"/>
          </a:xfrm>
          <a:prstGeom prst="rect">
            <a:avLst/>
          </a:prstGeom>
          <a:noFill/>
        </p:spPr>
        <p:txBody>
          <a:bodyPr wrap="none" rtlCol="0">
            <a:spAutoFit/>
          </a:bodyPr>
          <a:lstStyle/>
          <a:p>
            <a:r>
              <a:rPr lang="en-US" sz="1800" dirty="0">
                <a:solidFill>
                  <a:srgbClr val="C00000"/>
                </a:solidFill>
                <a:latin typeface="Calibri" panose="020F0502020204030204" pitchFamily="34" charset="0"/>
                <a:cs typeface="Calibri" panose="020F0502020204030204" pitchFamily="34" charset="0"/>
              </a:rPr>
              <a:t>9 variables: VDJ, VDP, VDM,CDJ, CDP, CDM, SBJ, SBP, SBM</a:t>
            </a:r>
          </a:p>
        </p:txBody>
      </p:sp>
      <p:sp>
        <p:nvSpPr>
          <p:cNvPr id="9" name="TextBox 8"/>
          <p:cNvSpPr txBox="1"/>
          <p:nvPr/>
        </p:nvSpPr>
        <p:spPr>
          <a:xfrm>
            <a:off x="236245" y="4944070"/>
            <a:ext cx="4335755" cy="923330"/>
          </a:xfrm>
          <a:prstGeom prst="rect">
            <a:avLst/>
          </a:prstGeom>
          <a:noFill/>
        </p:spPr>
        <p:txBody>
          <a:bodyPr wrap="square" rtlCol="0">
            <a:spAutoFit/>
          </a:bodyPr>
          <a:lstStyle/>
          <a:p>
            <a:pPr marL="573088" lvl="2"/>
            <a:r>
              <a:rPr lang="en-US" sz="1800" dirty="0">
                <a:solidFill>
                  <a:srgbClr val="C00000"/>
                </a:solidFill>
                <a:latin typeface="Calibri" panose="020F0502020204030204" pitchFamily="34" charset="0"/>
                <a:cs typeface="Calibri" panose="020F0502020204030204" pitchFamily="34" charset="0"/>
              </a:rPr>
              <a:t>(80 * VDJ + 60 * VDP + 60 * VDM +    90 * CDJ + 10 * CDP + 10 * CDM + 15 * SBJ + 90 * SBP + 80 * SBM)</a:t>
            </a:r>
            <a:endParaRPr lang="en-US" sz="2800" dirty="0">
              <a:solidFill>
                <a:srgbClr val="C00000"/>
              </a:solidFill>
              <a:latin typeface="Calibri" panose="020F0502020204030204" pitchFamily="34" charset="0"/>
              <a:cs typeface="Calibri" panose="020F0502020204030204" pitchFamily="34" charset="0"/>
            </a:endParaRPr>
          </a:p>
        </p:txBody>
      </p:sp>
      <p:sp>
        <p:nvSpPr>
          <p:cNvPr id="10" name="TextBox 9"/>
          <p:cNvSpPr txBox="1"/>
          <p:nvPr/>
        </p:nvSpPr>
        <p:spPr>
          <a:xfrm>
            <a:off x="6769903" y="5879068"/>
            <a:ext cx="1265539" cy="369332"/>
          </a:xfrm>
          <a:prstGeom prst="rect">
            <a:avLst/>
          </a:prstGeom>
          <a:noFill/>
        </p:spPr>
        <p:txBody>
          <a:bodyPr wrap="none" rtlCol="0">
            <a:spAutoFit/>
          </a:bodyPr>
          <a:lstStyle/>
          <a:p>
            <a:r>
              <a:rPr lang="en-US" sz="1800" dirty="0">
                <a:solidFill>
                  <a:srgbClr val="C00000"/>
                </a:solidFill>
                <a:latin typeface="Calibri" panose="020F0502020204030204" pitchFamily="34" charset="0"/>
                <a:cs typeface="Calibri" panose="020F0502020204030204" pitchFamily="34" charset="0"/>
              </a:rPr>
              <a:t>(Next Slide)</a:t>
            </a:r>
          </a:p>
        </p:txBody>
      </p:sp>
      <p:sp>
        <p:nvSpPr>
          <p:cNvPr id="4" name="Slide Number Placeholder 3">
            <a:extLst>
              <a:ext uri="{FF2B5EF4-FFF2-40B4-BE49-F238E27FC236}">
                <a16:creationId xmlns:a16="http://schemas.microsoft.com/office/drawing/2014/main" id="{5E1ED72A-D1B7-9347-ABD6-4A9216594ED2}"/>
              </a:ext>
            </a:extLst>
          </p:cNvPr>
          <p:cNvSpPr>
            <a:spLocks noGrp="1"/>
          </p:cNvSpPr>
          <p:nvPr>
            <p:ph type="sldNum" sz="quarter" idx="10"/>
          </p:nvPr>
        </p:nvSpPr>
        <p:spPr/>
        <p:txBody>
          <a:bodyPr/>
          <a:lstStyle/>
          <a:p>
            <a:fld id="{E704E725-6D43-4B36-A212-66E9EE3266A5}" type="slidenum">
              <a:rPr lang="en-US" smtClean="0"/>
              <a:pPr/>
              <a:t>25</a:t>
            </a:fld>
            <a:endParaRPr lang="en-US"/>
          </a:p>
        </p:txBody>
      </p:sp>
    </p:spTree>
    <p:extLst>
      <p:ext uri="{BB962C8B-B14F-4D97-AF65-F5344CB8AC3E}">
        <p14:creationId xmlns:p14="http://schemas.microsoft.com/office/powerpoint/2010/main" val="181793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Network LP Problem: GAP</a:t>
            </a:r>
          </a:p>
        </p:txBody>
      </p:sp>
      <p:sp>
        <p:nvSpPr>
          <p:cNvPr id="5" name="Content Placeholder 2"/>
          <p:cNvSpPr>
            <a:spLocks noGrp="1"/>
          </p:cNvSpPr>
          <p:nvPr>
            <p:ph idx="1"/>
          </p:nvPr>
        </p:nvSpPr>
        <p:spPr>
          <a:xfrm>
            <a:off x="233331" y="1447800"/>
            <a:ext cx="8683646" cy="4356100"/>
          </a:xfrm>
        </p:spPr>
        <p:txBody>
          <a:bodyPr>
            <a:normAutofit fontScale="92500" lnSpcReduction="10000"/>
          </a:bodyPr>
          <a:lstStyle/>
          <a:p>
            <a:r>
              <a:rPr lang="en-US" sz="2200" b="1" dirty="0"/>
              <a:t>Supply Constraints:</a:t>
            </a:r>
          </a:p>
          <a:p>
            <a:pPr marL="284162" lvl="1" indent="0">
              <a:buNone/>
            </a:pPr>
            <a:r>
              <a:rPr lang="en-US" sz="2200" dirty="0"/>
              <a:t>VD Supply: </a:t>
            </a:r>
            <a:r>
              <a:rPr lang="en-US" sz="2200" dirty="0">
                <a:solidFill>
                  <a:srgbClr val="C00000"/>
                </a:solidFill>
              </a:rPr>
              <a:t>VDJ + VDP + VDM &lt;= 35</a:t>
            </a:r>
          </a:p>
          <a:p>
            <a:pPr marL="284162" lvl="1" indent="0">
              <a:buNone/>
            </a:pPr>
            <a:r>
              <a:rPr lang="en-US" sz="2200" dirty="0"/>
              <a:t>CD Supply: </a:t>
            </a:r>
            <a:r>
              <a:rPr lang="en-US" sz="2200" dirty="0">
                <a:solidFill>
                  <a:srgbClr val="C00000"/>
                </a:solidFill>
              </a:rPr>
              <a:t>CDJ + CDP + CDM &lt;= 50</a:t>
            </a:r>
          </a:p>
          <a:p>
            <a:pPr marL="284162" lvl="1" indent="0">
              <a:buNone/>
            </a:pPr>
            <a:r>
              <a:rPr lang="en-US" sz="2200" dirty="0"/>
              <a:t>SB Supply: </a:t>
            </a:r>
            <a:r>
              <a:rPr lang="en-US" sz="2200" dirty="0">
                <a:solidFill>
                  <a:srgbClr val="C00000"/>
                </a:solidFill>
              </a:rPr>
              <a:t>SBJ + SBP + SBM &lt;= 40</a:t>
            </a:r>
          </a:p>
          <a:p>
            <a:pPr marL="284162" lvl="1" indent="0">
              <a:buNone/>
            </a:pPr>
            <a:endParaRPr lang="en-US" sz="2200" dirty="0">
              <a:solidFill>
                <a:schemeClr val="accent4">
                  <a:lumMod val="75000"/>
                </a:schemeClr>
              </a:solidFill>
            </a:endParaRPr>
          </a:p>
          <a:p>
            <a:r>
              <a:rPr lang="en-US" sz="2200" b="1" dirty="0"/>
              <a:t>Demand Constraints:</a:t>
            </a:r>
          </a:p>
          <a:p>
            <a:pPr marL="284162" lvl="1" indent="0">
              <a:buNone/>
            </a:pPr>
            <a:r>
              <a:rPr lang="en-US" sz="2200" dirty="0"/>
              <a:t>Joe Demand: </a:t>
            </a:r>
            <a:r>
              <a:rPr lang="en-US" sz="2200" dirty="0">
                <a:solidFill>
                  <a:srgbClr val="C00000"/>
                </a:solidFill>
              </a:rPr>
              <a:t>VDJ + CDJ + SBJ &gt;= 40</a:t>
            </a:r>
          </a:p>
          <a:p>
            <a:pPr marL="284162" lvl="1" indent="0">
              <a:buNone/>
            </a:pPr>
            <a:r>
              <a:rPr lang="en-US" sz="2200" dirty="0"/>
              <a:t>Pat Demand: </a:t>
            </a:r>
            <a:r>
              <a:rPr lang="en-US" sz="2200" dirty="0">
                <a:solidFill>
                  <a:srgbClr val="C00000"/>
                </a:solidFill>
              </a:rPr>
              <a:t>VDP + CDP + SBP &gt;= 20</a:t>
            </a:r>
          </a:p>
          <a:p>
            <a:pPr marL="284162" lvl="1" indent="0">
              <a:buNone/>
            </a:pPr>
            <a:r>
              <a:rPr lang="en-US" sz="2200" dirty="0"/>
              <a:t>Mel Demand: </a:t>
            </a:r>
            <a:r>
              <a:rPr lang="en-US" sz="2200" dirty="0">
                <a:solidFill>
                  <a:srgbClr val="C00000"/>
                </a:solidFill>
              </a:rPr>
              <a:t>VDM + CDM + SBM &gt;= 40</a:t>
            </a:r>
          </a:p>
          <a:p>
            <a:pPr marL="284162" lvl="1" indent="0">
              <a:buNone/>
            </a:pPr>
            <a:endParaRPr lang="en-US" sz="2200" dirty="0">
              <a:solidFill>
                <a:schemeClr val="accent4">
                  <a:lumMod val="75000"/>
                </a:schemeClr>
              </a:solidFill>
            </a:endParaRPr>
          </a:p>
          <a:p>
            <a:r>
              <a:rPr lang="en-US" sz="2200" b="1" dirty="0"/>
              <a:t>Integrality Constraints:</a:t>
            </a:r>
          </a:p>
          <a:p>
            <a:pPr marL="284162" lvl="1" indent="0">
              <a:buNone/>
            </a:pPr>
            <a:r>
              <a:rPr lang="en-US" dirty="0">
                <a:solidFill>
                  <a:srgbClr val="C00000"/>
                </a:solidFill>
              </a:rPr>
              <a:t>VDJ, VDP, VDM,CDJ, CDP, CDM, SBJ, SBP, SBM </a:t>
            </a:r>
            <a:r>
              <a:rPr lang="en-US" sz="2200" dirty="0">
                <a:solidFill>
                  <a:srgbClr val="C00000"/>
                </a:solidFill>
              </a:rPr>
              <a:t>all integer</a:t>
            </a:r>
          </a:p>
          <a:p>
            <a:pPr lvl="1"/>
            <a:endParaRPr lang="en-US" sz="2600" dirty="0"/>
          </a:p>
        </p:txBody>
      </p:sp>
      <p:sp>
        <p:nvSpPr>
          <p:cNvPr id="3" name="Slide Number Placeholder 2">
            <a:extLst>
              <a:ext uri="{FF2B5EF4-FFF2-40B4-BE49-F238E27FC236}">
                <a16:creationId xmlns:a16="http://schemas.microsoft.com/office/drawing/2014/main" id="{25294908-4A4E-5E4E-B1F8-14A189951762}"/>
              </a:ext>
            </a:extLst>
          </p:cNvPr>
          <p:cNvSpPr>
            <a:spLocks noGrp="1"/>
          </p:cNvSpPr>
          <p:nvPr>
            <p:ph type="sldNum" sz="quarter" idx="10"/>
          </p:nvPr>
        </p:nvSpPr>
        <p:spPr/>
        <p:txBody>
          <a:bodyPr/>
          <a:lstStyle/>
          <a:p>
            <a:fld id="{E704E725-6D43-4B36-A212-66E9EE3266A5}" type="slidenum">
              <a:rPr lang="en-US" smtClean="0"/>
              <a:pPr/>
              <a:t>26</a:t>
            </a:fld>
            <a:endParaRPr lang="en-US"/>
          </a:p>
        </p:txBody>
      </p:sp>
    </p:spTree>
    <p:extLst>
      <p:ext uri="{BB962C8B-B14F-4D97-AF65-F5344CB8AC3E}">
        <p14:creationId xmlns:p14="http://schemas.microsoft.com/office/powerpoint/2010/main" val="226464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4" name="Picture 4" descr="Intermission Metal Sign | Hobby Lobby | 126003 | Movie room, At home movie  theater, Drive in movie">
            <a:extLst>
              <a:ext uri="{FF2B5EF4-FFF2-40B4-BE49-F238E27FC236}">
                <a16:creationId xmlns:a16="http://schemas.microsoft.com/office/drawing/2014/main" id="{C5CFD555-6ADB-C340-AB98-D6E2C3B890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77"/>
          <a:stretch/>
        </p:blipFill>
        <p:spPr bwMode="auto">
          <a:xfrm>
            <a:off x="1143000" y="0"/>
            <a:ext cx="70866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23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sp>
        <p:nvSpPr>
          <p:cNvPr id="5" name="Title 3">
            <a:extLst>
              <a:ext uri="{FF2B5EF4-FFF2-40B4-BE49-F238E27FC236}">
                <a16:creationId xmlns:a16="http://schemas.microsoft.com/office/drawing/2014/main" id="{62168941-6D3D-1E48-9EEC-EB1CEB68C31B}"/>
              </a:ext>
            </a:extLst>
          </p:cNvPr>
          <p:cNvSpPr txBox="1">
            <a:spLocks/>
          </p:cNvSpPr>
          <p:nvPr/>
        </p:nvSpPr>
        <p:spPr bwMode="auto">
          <a:xfrm>
            <a:off x="457200" y="3455963"/>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Optimization: Integer programming</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Optimization: Practice problems</a:t>
            </a:r>
          </a:p>
          <a:p>
            <a:pPr marL="914400" lvl="1" indent="-457200" algn="l">
              <a:buFont typeface="Courier New" panose="02070309020205020404" pitchFamily="49" charset="0"/>
              <a:buChar char="o"/>
            </a:pPr>
            <a:r>
              <a:rPr lang="en-US" sz="20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Network problems (LP)</a:t>
            </a:r>
          </a:p>
          <a:p>
            <a:pPr marL="914400" lvl="1" indent="-457200" algn="l">
              <a:buFont typeface="Courier New" panose="02070309020205020404" pitchFamily="49" charset="0"/>
              <a:buChar char="o"/>
            </a:pPr>
            <a:r>
              <a:rPr lang="en-US" sz="20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Other ILPs</a:t>
            </a: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pic>
        <p:nvPicPr>
          <p:cNvPr id="1026" name="Picture 2" descr="Game Plan">
            <a:extLst>
              <a:ext uri="{FF2B5EF4-FFF2-40B4-BE49-F238E27FC236}">
                <a16:creationId xmlns:a16="http://schemas.microsoft.com/office/drawing/2014/main" id="{61600A65-EEA7-8E43-8B99-A3ABC92CBF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0071" y="584200"/>
            <a:ext cx="3347358" cy="208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197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nvGraphicFramePr>
        <p:xfrm>
          <a:off x="3276600" y="1280188"/>
          <a:ext cx="4876800" cy="466341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1332196307"/>
                    </a:ext>
                  </a:extLst>
                </a:gridCol>
              </a:tblGrid>
              <a:tr h="794900">
                <a:tc>
                  <a:txBody>
                    <a:bodyPr/>
                    <a:lstStyle/>
                    <a:p>
                      <a:pPr marL="0" algn="l" defTabSz="914400" rtl="0" eaLnBrk="1" latinLnBrk="0" hangingPunct="1"/>
                      <a:r>
                        <a:rPr lang="en-US" sz="24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APPLICATION</a:t>
                      </a:r>
                    </a:p>
                  </a:txBody>
                  <a:tcPr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defTabSz="914400" rtl="0" eaLnBrk="1" latinLnBrk="0" hangingPunct="1"/>
                      <a:r>
                        <a:rPr lang="en-US" sz="24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COMPANY</a:t>
                      </a:r>
                    </a:p>
                  </a:txBody>
                  <a:tcPr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4752">
                <a:tc>
                  <a:txBody>
                    <a:bodyPr/>
                    <a:lstStyle/>
                    <a:p>
                      <a:pPr marL="0" marR="0" indent="0" algn="l" eaLnBrk="0" fontAlgn="base" hangingPunct="0">
                        <a:lnSpc>
                          <a:spcPct val="100000"/>
                        </a:lnSpc>
                        <a:spcBef>
                          <a:spcPts val="0"/>
                        </a:spcBef>
                        <a:spcAft>
                          <a:spcPts val="0"/>
                        </a:spcAft>
                      </a:pPr>
                      <a: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Portfolio selection/</a:t>
                      </a:r>
                      <a:b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br>
                      <a: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project selection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914400" y="1280188"/>
          <a:ext cx="2362200" cy="4663412"/>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tblGrid>
              <a:tr h="794900">
                <a:tc>
                  <a:txBody>
                    <a:bodyPr/>
                    <a:lstStyle/>
                    <a:p>
                      <a:pPr marL="0" algn="l" defTabSz="914400" rtl="0" eaLnBrk="1" latinLnBrk="0" hangingPunct="1"/>
                      <a:r>
                        <a:rPr lang="en-US" sz="24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MODEL</a:t>
                      </a:r>
                    </a:p>
                  </a:txBody>
                  <a:tcPr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Facility Location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4752">
                <a:tc>
                  <a:txBody>
                    <a:bodyPr/>
                    <a:lstStyle/>
                    <a:p>
                      <a:pPr marL="0" marR="0" algn="l" defTabSz="914400" rtl="0" eaLnBrk="1" fontAlgn="base" latinLnBrk="0" hangingPunct="1">
                        <a:lnSpc>
                          <a:spcPct val="115000"/>
                        </a:lnSpc>
                        <a:spcBef>
                          <a:spcPts val="0"/>
                        </a:spcBef>
                        <a:spcAft>
                          <a:spcPts val="0"/>
                        </a:spcAft>
                      </a:pPr>
                      <a: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Knapsack  </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Machine Scheduling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Set Covering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Shortest</a:t>
                      </a:r>
                      <a:r>
                        <a:rPr lang="en-US" sz="20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Path</a:t>
                      </a: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Traveling Salesman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TextBox 8"/>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mn-lt"/>
                <a:ea typeface="Cabin" charset="0"/>
                <a:cs typeface="Cabin" charset="0"/>
              </a:rPr>
              <a:t>NETWORK MODELS &amp; APPLICATIONS</a:t>
            </a:r>
          </a:p>
        </p:txBody>
      </p:sp>
      <p:sp>
        <p:nvSpPr>
          <p:cNvPr id="3" name="Slide Number Placeholder 2"/>
          <p:cNvSpPr>
            <a:spLocks noGrp="1"/>
          </p:cNvSpPr>
          <p:nvPr>
            <p:ph type="sldNum" sz="quarter" idx="11"/>
          </p:nvPr>
        </p:nvSpPr>
        <p:spPr>
          <a:xfrm>
            <a:off x="3962400" y="6583712"/>
            <a:ext cx="1905000" cy="274287"/>
          </a:xfrm>
        </p:spPr>
        <p:txBody>
          <a:bodyPr/>
          <a:lstStyle/>
          <a:p>
            <a:fld id="{D800FC57-747A-4054-A3DF-63D163080A4A}" type="slidenum">
              <a:rPr lang="en-US" smtClean="0"/>
              <a:pPr/>
              <a:t>29</a:t>
            </a:fld>
            <a:endParaRPr lang="en-US" dirty="0"/>
          </a:p>
        </p:txBody>
      </p:sp>
      <p:pic>
        <p:nvPicPr>
          <p:cNvPr id="1032" name="Picture 8" descr="Chase Bank Chase Bank - Chase Bank Clipart (1000x1200), Png Download">
            <a:extLst>
              <a:ext uri="{FF2B5EF4-FFF2-40B4-BE49-F238E27FC236}">
                <a16:creationId xmlns:a16="http://schemas.microsoft.com/office/drawing/2014/main" id="{6207290C-507F-3E4B-9863-3D16F03401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2743200"/>
            <a:ext cx="508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ealthfront Investment Promotion ($15,000 Managed Free)">
            <a:extLst>
              <a:ext uri="{FF2B5EF4-FFF2-40B4-BE49-F238E27FC236}">
                <a16:creationId xmlns:a16="http://schemas.microsoft.com/office/drawing/2014/main" id="{01D8200A-21C7-3448-94C3-DEF80F941C9E}"/>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3545" y="2812256"/>
            <a:ext cx="1371600" cy="47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2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week</a:t>
            </a:r>
            <a:endParaRPr lang="en-US" dirty="0">
              <a:latin typeface="Calibri" panose="020F0502020204030204" pitchFamily="34" charset="0"/>
              <a:cs typeface="Calibri" panose="020F0502020204030204" pitchFamily="34" charset="0"/>
            </a:endParaRPr>
          </a:p>
        </p:txBody>
      </p:sp>
      <p:cxnSp>
        <p:nvCxnSpPr>
          <p:cNvPr id="8" name="Straight Arrow Connector 7"/>
          <p:cNvCxnSpPr/>
          <p:nvPr/>
        </p:nvCxnSpPr>
        <p:spPr>
          <a:xfrm flipV="1">
            <a:off x="847088" y="1828801"/>
            <a:ext cx="0" cy="4114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847090" y="5896836"/>
            <a:ext cx="7676827" cy="46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41654" y="3313879"/>
            <a:ext cx="1277689" cy="58477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Value</a:t>
            </a:r>
          </a:p>
        </p:txBody>
      </p:sp>
      <p:sp>
        <p:nvSpPr>
          <p:cNvPr id="14" name="TextBox 13"/>
          <p:cNvSpPr txBox="1"/>
          <p:nvPr/>
        </p:nvSpPr>
        <p:spPr>
          <a:xfrm>
            <a:off x="4022927" y="5945279"/>
            <a:ext cx="3095808" cy="58477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Difficulty</a:t>
            </a:r>
          </a:p>
        </p:txBody>
      </p:sp>
      <p:sp>
        <p:nvSpPr>
          <p:cNvPr id="15" name="TextBox 14"/>
          <p:cNvSpPr txBox="1"/>
          <p:nvPr/>
        </p:nvSpPr>
        <p:spPr>
          <a:xfrm>
            <a:off x="1199970" y="4336676"/>
            <a:ext cx="1320191" cy="584775"/>
          </a:xfrm>
          <a:prstGeom prst="rect">
            <a:avLst/>
          </a:prstGeom>
          <a:solidFill>
            <a:schemeClr val="bg1">
              <a:lumMod val="95000"/>
            </a:schemeClr>
          </a:solidFill>
          <a:ln>
            <a:noFill/>
          </a:ln>
        </p:spPr>
        <p:txBody>
          <a:bodyPr wrap="square" rtlCol="0">
            <a:spAutoFit/>
          </a:bodyPr>
          <a:lstStyle/>
          <a:p>
            <a:pPr algn="ctr"/>
            <a:r>
              <a:rPr lang="en-US" sz="1600" dirty="0">
                <a:solidFill>
                  <a:schemeClr val="tx1"/>
                </a:solidFill>
                <a:latin typeface="Calibri" panose="020F0502020204030204" pitchFamily="34" charset="0"/>
                <a:cs typeface="Calibri" panose="020F0502020204030204" pitchFamily="34" charset="0"/>
              </a:rPr>
              <a:t>Descriptive Analytics</a:t>
            </a:r>
          </a:p>
        </p:txBody>
      </p:sp>
      <p:sp>
        <p:nvSpPr>
          <p:cNvPr id="16" name="TextBox 15"/>
          <p:cNvSpPr txBox="1"/>
          <p:nvPr/>
        </p:nvSpPr>
        <p:spPr>
          <a:xfrm>
            <a:off x="2722384" y="3613753"/>
            <a:ext cx="1203703" cy="584775"/>
          </a:xfrm>
          <a:prstGeom prst="rect">
            <a:avLst/>
          </a:prstGeom>
          <a:solidFill>
            <a:schemeClr val="bg1">
              <a:lumMod val="95000"/>
            </a:schemeClr>
          </a:solidFill>
          <a:ln>
            <a:noFill/>
          </a:ln>
        </p:spPr>
        <p:txBody>
          <a:bodyPr wrap="square" rtlCol="0">
            <a:spAutoFit/>
          </a:bodyPr>
          <a:lstStyle/>
          <a:p>
            <a:pPr algn="ctr"/>
            <a:r>
              <a:rPr lang="en-US" sz="1600" dirty="0">
                <a:solidFill>
                  <a:schemeClr val="tx1"/>
                </a:solidFill>
                <a:latin typeface="Calibri" panose="020F0502020204030204" pitchFamily="34" charset="0"/>
                <a:cs typeface="Calibri" panose="020F0502020204030204" pitchFamily="34" charset="0"/>
              </a:rPr>
              <a:t>Diagnostic Analytics</a:t>
            </a:r>
          </a:p>
        </p:txBody>
      </p:sp>
      <p:sp>
        <p:nvSpPr>
          <p:cNvPr id="17" name="TextBox 16"/>
          <p:cNvSpPr txBox="1"/>
          <p:nvPr/>
        </p:nvSpPr>
        <p:spPr>
          <a:xfrm>
            <a:off x="4145646" y="2967422"/>
            <a:ext cx="1206284" cy="584775"/>
          </a:xfrm>
          <a:prstGeom prst="rect">
            <a:avLst/>
          </a:prstGeom>
          <a:solidFill>
            <a:schemeClr val="bg1">
              <a:lumMod val="95000"/>
            </a:schemeClr>
          </a:solidFill>
          <a:ln>
            <a:noFill/>
          </a:ln>
        </p:spPr>
        <p:txBody>
          <a:bodyPr wrap="square" rtlCol="0">
            <a:spAutoFit/>
          </a:bodyPr>
          <a:lstStyle>
            <a:defPPr>
              <a:defRPr lang="en-US"/>
            </a:defPPr>
            <a:lvl1pPr algn="ctr">
              <a:defRPr sz="1600">
                <a:solidFill>
                  <a:schemeClr val="tx1"/>
                </a:solidFill>
                <a:latin typeface="Calibri" panose="020F0502020204030204" pitchFamily="34" charset="0"/>
                <a:cs typeface="Calibri" panose="020F0502020204030204" pitchFamily="34" charset="0"/>
              </a:defRPr>
            </a:lvl1pPr>
          </a:lstStyle>
          <a:p>
            <a:r>
              <a:rPr lang="en-US" dirty="0"/>
              <a:t>Predictive Analytics</a:t>
            </a:r>
          </a:p>
        </p:txBody>
      </p:sp>
      <p:sp>
        <p:nvSpPr>
          <p:cNvPr id="18" name="TextBox 17"/>
          <p:cNvSpPr txBox="1"/>
          <p:nvPr/>
        </p:nvSpPr>
        <p:spPr>
          <a:xfrm>
            <a:off x="5575557" y="2296523"/>
            <a:ext cx="1358644" cy="584775"/>
          </a:xfrm>
          <a:prstGeom prst="rect">
            <a:avLst/>
          </a:prstGeom>
          <a:solidFill>
            <a:schemeClr val="accent2">
              <a:lumMod val="20000"/>
              <a:lumOff val="80000"/>
            </a:schemeClr>
          </a:solidFill>
          <a:ln>
            <a:solidFill>
              <a:srgbClr val="002060"/>
            </a:solidFill>
          </a:ln>
        </p:spPr>
        <p:txBody>
          <a:bodyPr wrap="square" rtlCol="0">
            <a:spAutoFit/>
          </a:bodyPr>
          <a:lstStyle>
            <a:defPPr>
              <a:defRPr lang="en-US"/>
            </a:defPPr>
            <a:lvl1pPr algn="ctr">
              <a:defRPr sz="1600" b="1">
                <a:solidFill>
                  <a:srgbClr val="C00000"/>
                </a:solidFill>
                <a:latin typeface="Calibri" panose="020F0502020204030204" pitchFamily="34" charset="0"/>
                <a:cs typeface="Calibri" panose="020F0502020204030204" pitchFamily="34" charset="0"/>
              </a:defRPr>
            </a:lvl1pPr>
          </a:lstStyle>
          <a:p>
            <a:r>
              <a:rPr lang="en-US" dirty="0"/>
              <a:t>Prescriptive Analytics</a:t>
            </a:r>
          </a:p>
        </p:txBody>
      </p:sp>
      <p:sp>
        <p:nvSpPr>
          <p:cNvPr id="19" name="TextBox 18"/>
          <p:cNvSpPr txBox="1"/>
          <p:nvPr/>
        </p:nvSpPr>
        <p:spPr>
          <a:xfrm>
            <a:off x="1191903" y="5528936"/>
            <a:ext cx="7482901" cy="338554"/>
          </a:xfrm>
          <a:prstGeom prst="rect">
            <a:avLst/>
          </a:prstGeom>
          <a:solidFill>
            <a:schemeClr val="bg1">
              <a:lumMod val="95000"/>
            </a:schemeClr>
          </a:solidFill>
          <a:ln>
            <a:noFill/>
          </a:ln>
        </p:spPr>
        <p:txBody>
          <a:bodyPr wrap="square" rtlCol="0">
            <a:spAutoFit/>
          </a:bodyPr>
          <a:lstStyle/>
          <a:p>
            <a:pPr algn="ctr"/>
            <a:r>
              <a:rPr lang="en-US" sz="1600" dirty="0">
                <a:latin typeface="Calibri" panose="020F0502020204030204" pitchFamily="34" charset="0"/>
                <a:cs typeface="Calibri" panose="020F0502020204030204" pitchFamily="34" charset="0"/>
              </a:rPr>
              <a:t>Extract, Transform, Load </a:t>
            </a:r>
          </a:p>
        </p:txBody>
      </p:sp>
      <p:sp>
        <p:nvSpPr>
          <p:cNvPr id="21" name="Cloud 20"/>
          <p:cNvSpPr/>
          <p:nvPr/>
        </p:nvSpPr>
        <p:spPr>
          <a:xfrm>
            <a:off x="7076312" y="1281193"/>
            <a:ext cx="1995365" cy="914400"/>
          </a:xfrm>
          <a:prstGeom prst="cloud">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Artificial Intelligence</a:t>
            </a:r>
          </a:p>
        </p:txBody>
      </p:sp>
      <p:sp>
        <p:nvSpPr>
          <p:cNvPr id="20" name="TextBox 19">
            <a:extLst>
              <a:ext uri="{FF2B5EF4-FFF2-40B4-BE49-F238E27FC236}">
                <a16:creationId xmlns:a16="http://schemas.microsoft.com/office/drawing/2014/main" id="{B4436E1C-F4B5-A041-B2D0-91449C8A90CF}"/>
              </a:ext>
            </a:extLst>
          </p:cNvPr>
          <p:cNvSpPr txBox="1"/>
          <p:nvPr/>
        </p:nvSpPr>
        <p:spPr>
          <a:xfrm>
            <a:off x="4114800" y="3638149"/>
            <a:ext cx="1769392" cy="584775"/>
          </a:xfrm>
          <a:prstGeom prst="rect">
            <a:avLst/>
          </a:prstGeom>
          <a:noFill/>
        </p:spPr>
        <p:txBody>
          <a:bodyPr wrap="square" rtlCol="0">
            <a:spAutoFit/>
          </a:bodyPr>
          <a:lstStyle/>
          <a:p>
            <a:r>
              <a:rPr lang="en-US" sz="1600" dirty="0">
                <a:solidFill>
                  <a:schemeClr val="bg1">
                    <a:lumMod val="65000"/>
                  </a:schemeClr>
                </a:solidFill>
                <a:latin typeface="Calibri" panose="020F0502020204030204" pitchFamily="34" charset="0"/>
                <a:cs typeface="Calibri" panose="020F0502020204030204" pitchFamily="34" charset="0"/>
              </a:rPr>
              <a:t>Forecasting (I)</a:t>
            </a:r>
            <a:br>
              <a:rPr lang="en-US" sz="1600" dirty="0">
                <a:solidFill>
                  <a:schemeClr val="bg1">
                    <a:lumMod val="65000"/>
                  </a:schemeClr>
                </a:solidFill>
                <a:latin typeface="Calibri" panose="020F0502020204030204" pitchFamily="34" charset="0"/>
                <a:cs typeface="Calibri" panose="020F0502020204030204" pitchFamily="34" charset="0"/>
              </a:rPr>
            </a:br>
            <a:endParaRPr lang="en-US" sz="1600" dirty="0">
              <a:solidFill>
                <a:schemeClr val="bg1">
                  <a:lumMod val="65000"/>
                </a:schemeClr>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6771F030-888B-5F47-8FF0-253FCFC79F6C}"/>
              </a:ext>
            </a:extLst>
          </p:cNvPr>
          <p:cNvSpPr/>
          <p:nvPr/>
        </p:nvSpPr>
        <p:spPr>
          <a:xfrm>
            <a:off x="5570831" y="2976429"/>
            <a:ext cx="1859646" cy="830997"/>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Optimization (II, III)</a:t>
            </a:r>
            <a:br>
              <a:rPr lang="en-US" sz="1600" dirty="0">
                <a:latin typeface="Calibri" panose="020F0502020204030204" pitchFamily="34" charset="0"/>
                <a:cs typeface="Calibri" panose="020F0502020204030204" pitchFamily="34" charset="0"/>
              </a:rPr>
            </a:br>
            <a:endParaRPr lang="en-US" dirty="0"/>
          </a:p>
        </p:txBody>
      </p:sp>
    </p:spTree>
    <p:extLst>
      <p:ext uri="{BB962C8B-B14F-4D97-AF65-F5344CB8AC3E}">
        <p14:creationId xmlns:p14="http://schemas.microsoft.com/office/powerpoint/2010/main" val="121829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2508706851"/>
              </p:ext>
            </p:extLst>
          </p:nvPr>
        </p:nvGraphicFramePr>
        <p:xfrm>
          <a:off x="3276600" y="1280188"/>
          <a:ext cx="4876800" cy="466341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1332196307"/>
                    </a:ext>
                  </a:extLst>
                </a:gridCol>
              </a:tblGrid>
              <a:tr h="794900">
                <a:tc>
                  <a:txBody>
                    <a:bodyPr/>
                    <a:lstStyle/>
                    <a:p>
                      <a:pPr marL="0" algn="l" defTabSz="914400" rtl="0" eaLnBrk="1" latinLnBrk="0" hangingPunct="1"/>
                      <a:r>
                        <a:rPr lang="en-US" sz="24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APPLICATION</a:t>
                      </a:r>
                    </a:p>
                  </a:txBody>
                  <a:tcPr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defTabSz="914400" rtl="0" eaLnBrk="1" latinLnBrk="0" hangingPunct="1"/>
                      <a:r>
                        <a:rPr lang="en-US" sz="24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COMPANY</a:t>
                      </a:r>
                    </a:p>
                  </a:txBody>
                  <a:tcPr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4752">
                <a:tc>
                  <a:txBody>
                    <a:bodyPr/>
                    <a:lstStyle/>
                    <a:p>
                      <a:pPr marL="0" marR="0" indent="0" algn="l" eaLnBrk="0" fontAlgn="base" hangingPunct="0">
                        <a:lnSpc>
                          <a:spcPct val="100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Portfolio selection/</a:t>
                      </a:r>
                      <a:b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b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project selection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rgbClr val="FF0000"/>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4752">
                <a:tc>
                  <a:txBody>
                    <a:bodyPr/>
                    <a:lstStyle/>
                    <a:p>
                      <a:pPr marL="0" marR="0" indent="0" algn="l" eaLnBrk="0" fontAlgn="base" hangingPunct="0">
                        <a:lnSpc>
                          <a:spcPct val="115000"/>
                        </a:lnSpc>
                        <a:spcBef>
                          <a:spcPts val="0"/>
                        </a:spcBef>
                        <a:spcAft>
                          <a:spcPts val="0"/>
                        </a:spcAft>
                      </a:pPr>
                      <a: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Supply chain design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44752">
                <a:tc>
                  <a:txBody>
                    <a:bodyPr/>
                    <a:lstStyle/>
                    <a:p>
                      <a:pPr marL="0" marR="0" indent="0" algn="l" eaLnBrk="0" fontAlgn="base" hangingPunct="0">
                        <a:lnSpc>
                          <a:spcPct val="115000"/>
                        </a:lnSpc>
                        <a:spcBef>
                          <a:spcPts val="0"/>
                        </a:spcBef>
                        <a:spcAft>
                          <a:spcPts val="0"/>
                        </a:spcAft>
                      </a:pP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eaLnBrk="0" fontAlgn="base" hangingPunct="0">
                        <a:lnSpc>
                          <a:spcPct val="115000"/>
                        </a:lnSpc>
                        <a:spcBef>
                          <a:spcPts val="0"/>
                        </a:spcBef>
                        <a:spcAft>
                          <a:spcPts val="0"/>
                        </a:spcAft>
                      </a:pPr>
                      <a:endPar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562246187"/>
              </p:ext>
            </p:extLst>
          </p:nvPr>
        </p:nvGraphicFramePr>
        <p:xfrm>
          <a:off x="914400" y="1280188"/>
          <a:ext cx="2362200" cy="4663412"/>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tblGrid>
              <a:tr h="794900">
                <a:tc>
                  <a:txBody>
                    <a:bodyPr/>
                    <a:lstStyle/>
                    <a:p>
                      <a:pPr marL="0" algn="l" defTabSz="914400" rtl="0" eaLnBrk="1" latinLnBrk="0" hangingPunct="1"/>
                      <a:r>
                        <a:rPr lang="en-US" sz="24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MODEL</a:t>
                      </a:r>
                    </a:p>
                  </a:txBody>
                  <a:tcPr marR="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Facility Location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Knapsack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Machine Scheduling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4752">
                <a:tc>
                  <a:txBody>
                    <a:bodyPr/>
                    <a:lstStyle/>
                    <a:p>
                      <a:pPr marL="0" marR="0" algn="l" defTabSz="914400" rtl="0" eaLnBrk="1" fontAlgn="base" latinLnBrk="0" hangingPunct="1">
                        <a:lnSpc>
                          <a:spcPct val="115000"/>
                        </a:lnSpc>
                        <a:spcBef>
                          <a:spcPts val="0"/>
                        </a:spcBef>
                        <a:spcAft>
                          <a:spcPts val="0"/>
                        </a:spcAft>
                      </a:pPr>
                      <a:r>
                        <a:rPr lang="en-US" sz="2000" b="1"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Set Covering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Shortest</a:t>
                      </a:r>
                      <a:r>
                        <a:rPr lang="en-US" sz="2000" b="0" kern="1200" baseline="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 Path</a:t>
                      </a:r>
                      <a:endPar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44752">
                <a:tc>
                  <a:txBody>
                    <a:bodyPr/>
                    <a:lstStyle/>
                    <a:p>
                      <a:pPr marL="0" marR="0" algn="l" defTabSz="914400" rtl="0" eaLnBrk="1" fontAlgn="base" latinLnBrk="0" hangingPunct="1">
                        <a:lnSpc>
                          <a:spcPct val="115000"/>
                        </a:lnSpc>
                        <a:spcBef>
                          <a:spcPts val="0"/>
                        </a:spcBef>
                        <a:spcAft>
                          <a:spcPts val="0"/>
                        </a:spcAft>
                      </a:pPr>
                      <a:r>
                        <a:rPr lang="en-US" sz="2000" b="0" kern="1200" dirty="0">
                          <a:solidFill>
                            <a:schemeClr val="tx1"/>
                          </a:solidFill>
                          <a:effectLst>
                            <a:outerShdw blurRad="38100" dist="38100" dir="2700000" algn="tl">
                              <a:srgbClr val="FFFFFF"/>
                            </a:outerShdw>
                          </a:effectLst>
                          <a:latin typeface="Calibri" panose="020F0502020204030204" pitchFamily="34" charset="0"/>
                          <a:ea typeface="+mn-ea"/>
                          <a:cs typeface="Calibri" panose="020F0502020204030204" pitchFamily="34" charset="0"/>
                        </a:rPr>
                        <a:t>Traveling Salesman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TextBox 8"/>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mn-lt"/>
                <a:ea typeface="Cabin" charset="0"/>
                <a:cs typeface="Cabin" charset="0"/>
              </a:rPr>
              <a:t>NETWORK MODELS &amp; APPLICATIONS</a:t>
            </a:r>
          </a:p>
        </p:txBody>
      </p:sp>
      <p:sp>
        <p:nvSpPr>
          <p:cNvPr id="3" name="Slide Number Placeholder 2"/>
          <p:cNvSpPr>
            <a:spLocks noGrp="1"/>
          </p:cNvSpPr>
          <p:nvPr>
            <p:ph type="sldNum" sz="quarter" idx="11"/>
          </p:nvPr>
        </p:nvSpPr>
        <p:spPr>
          <a:xfrm>
            <a:off x="3962400" y="6583712"/>
            <a:ext cx="1905000" cy="274287"/>
          </a:xfrm>
        </p:spPr>
        <p:txBody>
          <a:bodyPr/>
          <a:lstStyle/>
          <a:p>
            <a:fld id="{D800FC57-747A-4054-A3DF-63D163080A4A}" type="slidenum">
              <a:rPr lang="en-US" smtClean="0"/>
              <a:pPr/>
              <a:t>30</a:t>
            </a:fld>
            <a:endParaRPr lang="en-US" dirty="0"/>
          </a:p>
        </p:txBody>
      </p:sp>
      <p:pic>
        <p:nvPicPr>
          <p:cNvPr id="10" name="Picture 8" descr="Chase Bank Chase Bank - Chase Bank Clipart (1000x1200), Png Download">
            <a:extLst>
              <a:ext uri="{FF2B5EF4-FFF2-40B4-BE49-F238E27FC236}">
                <a16:creationId xmlns:a16="http://schemas.microsoft.com/office/drawing/2014/main" id="{D74EEA40-5FDE-3343-BFBB-87B6FBD988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2743200"/>
            <a:ext cx="508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Wealthfront Investment Promotion ($15,000 Managed Free)">
            <a:extLst>
              <a:ext uri="{FF2B5EF4-FFF2-40B4-BE49-F238E27FC236}">
                <a16:creationId xmlns:a16="http://schemas.microsoft.com/office/drawing/2014/main" id="{A0368E1A-4951-0B44-8C3E-0EFCA3FEEF52}"/>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3545" y="2812256"/>
            <a:ext cx="1371600" cy="4714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6181E1E-58C9-B24D-BE31-7032B538313F}"/>
              </a:ext>
            </a:extLst>
          </p:cNvPr>
          <p:cNvPicPr>
            <a:picLocks noChangeAspect="1"/>
          </p:cNvPicPr>
          <p:nvPr/>
        </p:nvPicPr>
        <p:blipFill>
          <a:blip r:embed="rId5"/>
          <a:stretch>
            <a:fillRect/>
          </a:stretch>
        </p:blipFill>
        <p:spPr>
          <a:xfrm>
            <a:off x="6943148" y="4222789"/>
            <a:ext cx="838200" cy="258199"/>
          </a:xfrm>
          <a:prstGeom prst="rect">
            <a:avLst/>
          </a:prstGeom>
        </p:spPr>
      </p:pic>
      <p:pic>
        <p:nvPicPr>
          <p:cNvPr id="12" name="Picture 11">
            <a:extLst>
              <a:ext uri="{FF2B5EF4-FFF2-40B4-BE49-F238E27FC236}">
                <a16:creationId xmlns:a16="http://schemas.microsoft.com/office/drawing/2014/main" id="{FC928F83-EC8D-BB41-AD7E-D3DF3305A52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096000" y="4038599"/>
            <a:ext cx="693153" cy="521208"/>
          </a:xfrm>
          <a:prstGeom prst="rect">
            <a:avLst/>
          </a:prstGeom>
        </p:spPr>
      </p:pic>
    </p:spTree>
    <p:extLst>
      <p:ext uri="{BB962C8B-B14F-4D97-AF65-F5344CB8AC3E}">
        <p14:creationId xmlns:p14="http://schemas.microsoft.com/office/powerpoint/2010/main" val="356630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0884C6-771D-5F46-AB68-17E4CC2678E8}"/>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Set covering: Amazon</a:t>
            </a:r>
          </a:p>
        </p:txBody>
      </p:sp>
      <p:pic>
        <p:nvPicPr>
          <p:cNvPr id="2" name="Picture 1">
            <a:extLst>
              <a:ext uri="{FF2B5EF4-FFF2-40B4-BE49-F238E27FC236}">
                <a16:creationId xmlns:a16="http://schemas.microsoft.com/office/drawing/2014/main" id="{F135B87A-1D7F-F342-BA6E-6B7559DAB24B}"/>
              </a:ext>
            </a:extLst>
          </p:cNvPr>
          <p:cNvPicPr>
            <a:picLocks noChangeAspect="1"/>
          </p:cNvPicPr>
          <p:nvPr/>
        </p:nvPicPr>
        <p:blipFill>
          <a:blip r:embed="rId2"/>
          <a:stretch>
            <a:fillRect/>
          </a:stretch>
        </p:blipFill>
        <p:spPr>
          <a:xfrm>
            <a:off x="635001" y="1219200"/>
            <a:ext cx="7975599" cy="1143000"/>
          </a:xfrm>
          <a:prstGeom prst="rect">
            <a:avLst/>
          </a:prstGeom>
        </p:spPr>
      </p:pic>
      <p:pic>
        <p:nvPicPr>
          <p:cNvPr id="4" name="Picture 3">
            <a:extLst>
              <a:ext uri="{FF2B5EF4-FFF2-40B4-BE49-F238E27FC236}">
                <a16:creationId xmlns:a16="http://schemas.microsoft.com/office/drawing/2014/main" id="{BCA387B7-C24D-934F-9FA1-CAD062C19FE2}"/>
              </a:ext>
            </a:extLst>
          </p:cNvPr>
          <p:cNvPicPr>
            <a:picLocks noChangeAspect="1"/>
          </p:cNvPicPr>
          <p:nvPr/>
        </p:nvPicPr>
        <p:blipFill>
          <a:blip r:embed="rId3"/>
          <a:stretch>
            <a:fillRect/>
          </a:stretch>
        </p:blipFill>
        <p:spPr>
          <a:xfrm>
            <a:off x="762000" y="2514600"/>
            <a:ext cx="5715000" cy="3891602"/>
          </a:xfrm>
          <a:prstGeom prst="rect">
            <a:avLst/>
          </a:prstGeom>
        </p:spPr>
      </p:pic>
    </p:spTree>
    <p:extLst>
      <p:ext uri="{BB962C8B-B14F-4D97-AF65-F5344CB8AC3E}">
        <p14:creationId xmlns:p14="http://schemas.microsoft.com/office/powerpoint/2010/main" val="266011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0884C6-771D-5F46-AB68-17E4CC2678E8}"/>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Set covering: Amazon</a:t>
            </a:r>
          </a:p>
        </p:txBody>
      </p:sp>
      <p:pic>
        <p:nvPicPr>
          <p:cNvPr id="3" name="Picture 2">
            <a:extLst>
              <a:ext uri="{FF2B5EF4-FFF2-40B4-BE49-F238E27FC236}">
                <a16:creationId xmlns:a16="http://schemas.microsoft.com/office/drawing/2014/main" id="{54857686-288B-C22E-9D11-FA1FBB0EA7E8}"/>
              </a:ext>
            </a:extLst>
          </p:cNvPr>
          <p:cNvPicPr>
            <a:picLocks noChangeAspect="1"/>
          </p:cNvPicPr>
          <p:nvPr/>
        </p:nvPicPr>
        <p:blipFill>
          <a:blip r:embed="rId2"/>
          <a:stretch>
            <a:fillRect/>
          </a:stretch>
        </p:blipFill>
        <p:spPr>
          <a:xfrm>
            <a:off x="990600" y="1143001"/>
            <a:ext cx="4814177" cy="5181600"/>
          </a:xfrm>
          <a:prstGeom prst="rect">
            <a:avLst/>
          </a:prstGeom>
        </p:spPr>
      </p:pic>
    </p:spTree>
    <p:extLst>
      <p:ext uri="{BB962C8B-B14F-4D97-AF65-F5344CB8AC3E}">
        <p14:creationId xmlns:p14="http://schemas.microsoft.com/office/powerpoint/2010/main" val="916912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3957300" y="1563972"/>
            <a:ext cx="4733304" cy="4669333"/>
          </a:xfrm>
          <a:custGeom>
            <a:avLst/>
            <a:gdLst>
              <a:gd name="connsiteX0" fmla="*/ 1019175 w 5756904"/>
              <a:gd name="connsiteY0" fmla="*/ 600075 h 5457825"/>
              <a:gd name="connsiteX1" fmla="*/ 1038225 w 5756904"/>
              <a:gd name="connsiteY1" fmla="*/ 523875 h 5457825"/>
              <a:gd name="connsiteX2" fmla="*/ 1076325 w 5756904"/>
              <a:gd name="connsiteY2" fmla="*/ 466725 h 5457825"/>
              <a:gd name="connsiteX3" fmla="*/ 1095375 w 5756904"/>
              <a:gd name="connsiteY3" fmla="*/ 438150 h 5457825"/>
              <a:gd name="connsiteX4" fmla="*/ 1114425 w 5756904"/>
              <a:gd name="connsiteY4" fmla="*/ 409575 h 5457825"/>
              <a:gd name="connsiteX5" fmla="*/ 1200150 w 5756904"/>
              <a:gd name="connsiteY5" fmla="*/ 361950 h 5457825"/>
              <a:gd name="connsiteX6" fmla="*/ 1228725 w 5756904"/>
              <a:gd name="connsiteY6" fmla="*/ 333375 h 5457825"/>
              <a:gd name="connsiteX7" fmla="*/ 1257300 w 5756904"/>
              <a:gd name="connsiteY7" fmla="*/ 323850 h 5457825"/>
              <a:gd name="connsiteX8" fmla="*/ 1285875 w 5756904"/>
              <a:gd name="connsiteY8" fmla="*/ 304800 h 5457825"/>
              <a:gd name="connsiteX9" fmla="*/ 1314450 w 5756904"/>
              <a:gd name="connsiteY9" fmla="*/ 295275 h 5457825"/>
              <a:gd name="connsiteX10" fmla="*/ 1343025 w 5756904"/>
              <a:gd name="connsiteY10" fmla="*/ 276225 h 5457825"/>
              <a:gd name="connsiteX11" fmla="*/ 1438275 w 5756904"/>
              <a:gd name="connsiteY11" fmla="*/ 247650 h 5457825"/>
              <a:gd name="connsiteX12" fmla="*/ 1495425 w 5756904"/>
              <a:gd name="connsiteY12" fmla="*/ 228600 h 5457825"/>
              <a:gd name="connsiteX13" fmla="*/ 1524000 w 5756904"/>
              <a:gd name="connsiteY13" fmla="*/ 219075 h 5457825"/>
              <a:gd name="connsiteX14" fmla="*/ 1552575 w 5756904"/>
              <a:gd name="connsiteY14" fmla="*/ 200025 h 5457825"/>
              <a:gd name="connsiteX15" fmla="*/ 1590675 w 5756904"/>
              <a:gd name="connsiteY15" fmla="*/ 190500 h 5457825"/>
              <a:gd name="connsiteX16" fmla="*/ 1676400 w 5756904"/>
              <a:gd name="connsiteY16" fmla="*/ 171450 h 5457825"/>
              <a:gd name="connsiteX17" fmla="*/ 1724025 w 5756904"/>
              <a:gd name="connsiteY17" fmla="*/ 161925 h 5457825"/>
              <a:gd name="connsiteX18" fmla="*/ 1752600 w 5756904"/>
              <a:gd name="connsiteY18" fmla="*/ 152400 h 5457825"/>
              <a:gd name="connsiteX19" fmla="*/ 2200275 w 5756904"/>
              <a:gd name="connsiteY19" fmla="*/ 142875 h 5457825"/>
              <a:gd name="connsiteX20" fmla="*/ 2295525 w 5756904"/>
              <a:gd name="connsiteY20" fmla="*/ 114300 h 5457825"/>
              <a:gd name="connsiteX21" fmla="*/ 2362200 w 5756904"/>
              <a:gd name="connsiteY21" fmla="*/ 85725 h 5457825"/>
              <a:gd name="connsiteX22" fmla="*/ 2495550 w 5756904"/>
              <a:gd name="connsiteY22" fmla="*/ 47625 h 5457825"/>
              <a:gd name="connsiteX23" fmla="*/ 2581275 w 5756904"/>
              <a:gd name="connsiteY23" fmla="*/ 38100 h 5457825"/>
              <a:gd name="connsiteX24" fmla="*/ 2628900 w 5756904"/>
              <a:gd name="connsiteY24" fmla="*/ 28575 h 5457825"/>
              <a:gd name="connsiteX25" fmla="*/ 2686050 w 5756904"/>
              <a:gd name="connsiteY25" fmla="*/ 9525 h 5457825"/>
              <a:gd name="connsiteX26" fmla="*/ 2743200 w 5756904"/>
              <a:gd name="connsiteY26" fmla="*/ 0 h 5457825"/>
              <a:gd name="connsiteX27" fmla="*/ 2895600 w 5756904"/>
              <a:gd name="connsiteY27" fmla="*/ 9525 h 5457825"/>
              <a:gd name="connsiteX28" fmla="*/ 2933700 w 5756904"/>
              <a:gd name="connsiteY28" fmla="*/ 19050 h 5457825"/>
              <a:gd name="connsiteX29" fmla="*/ 2990850 w 5756904"/>
              <a:gd name="connsiteY29" fmla="*/ 28575 h 5457825"/>
              <a:gd name="connsiteX30" fmla="*/ 3067050 w 5756904"/>
              <a:gd name="connsiteY30" fmla="*/ 47625 h 5457825"/>
              <a:gd name="connsiteX31" fmla="*/ 3152775 w 5756904"/>
              <a:gd name="connsiteY31" fmla="*/ 57150 h 5457825"/>
              <a:gd name="connsiteX32" fmla="*/ 3286125 w 5756904"/>
              <a:gd name="connsiteY32" fmla="*/ 47625 h 5457825"/>
              <a:gd name="connsiteX33" fmla="*/ 3390900 w 5756904"/>
              <a:gd name="connsiteY33" fmla="*/ 19050 h 5457825"/>
              <a:gd name="connsiteX34" fmla="*/ 3552825 w 5756904"/>
              <a:gd name="connsiteY34" fmla="*/ 28575 h 5457825"/>
              <a:gd name="connsiteX35" fmla="*/ 3648075 w 5756904"/>
              <a:gd name="connsiteY35" fmla="*/ 47625 h 5457825"/>
              <a:gd name="connsiteX36" fmla="*/ 3714750 w 5756904"/>
              <a:gd name="connsiteY36" fmla="*/ 57150 h 5457825"/>
              <a:gd name="connsiteX37" fmla="*/ 3810000 w 5756904"/>
              <a:gd name="connsiteY37" fmla="*/ 76200 h 5457825"/>
              <a:gd name="connsiteX38" fmla="*/ 3895725 w 5756904"/>
              <a:gd name="connsiteY38" fmla="*/ 104775 h 5457825"/>
              <a:gd name="connsiteX39" fmla="*/ 3962400 w 5756904"/>
              <a:gd name="connsiteY39" fmla="*/ 123825 h 5457825"/>
              <a:gd name="connsiteX40" fmla="*/ 3990975 w 5756904"/>
              <a:gd name="connsiteY40" fmla="*/ 142875 h 5457825"/>
              <a:gd name="connsiteX41" fmla="*/ 4029075 w 5756904"/>
              <a:gd name="connsiteY41" fmla="*/ 152400 h 5457825"/>
              <a:gd name="connsiteX42" fmla="*/ 4086225 w 5756904"/>
              <a:gd name="connsiteY42" fmla="*/ 171450 h 5457825"/>
              <a:gd name="connsiteX43" fmla="*/ 4114800 w 5756904"/>
              <a:gd name="connsiteY43" fmla="*/ 180975 h 5457825"/>
              <a:gd name="connsiteX44" fmla="*/ 4181475 w 5756904"/>
              <a:gd name="connsiteY44" fmla="*/ 209550 h 5457825"/>
              <a:gd name="connsiteX45" fmla="*/ 4229100 w 5756904"/>
              <a:gd name="connsiteY45" fmla="*/ 228600 h 5457825"/>
              <a:gd name="connsiteX46" fmla="*/ 4267200 w 5756904"/>
              <a:gd name="connsiteY46" fmla="*/ 238125 h 5457825"/>
              <a:gd name="connsiteX47" fmla="*/ 4324350 w 5756904"/>
              <a:gd name="connsiteY47" fmla="*/ 257175 h 5457825"/>
              <a:gd name="connsiteX48" fmla="*/ 4352925 w 5756904"/>
              <a:gd name="connsiteY48" fmla="*/ 266700 h 5457825"/>
              <a:gd name="connsiteX49" fmla="*/ 4381500 w 5756904"/>
              <a:gd name="connsiteY49" fmla="*/ 276225 h 5457825"/>
              <a:gd name="connsiteX50" fmla="*/ 4410075 w 5756904"/>
              <a:gd name="connsiteY50" fmla="*/ 295275 h 5457825"/>
              <a:gd name="connsiteX51" fmla="*/ 4486275 w 5756904"/>
              <a:gd name="connsiteY51" fmla="*/ 314325 h 5457825"/>
              <a:gd name="connsiteX52" fmla="*/ 4514850 w 5756904"/>
              <a:gd name="connsiteY52" fmla="*/ 342900 h 5457825"/>
              <a:gd name="connsiteX53" fmla="*/ 4552950 w 5756904"/>
              <a:gd name="connsiteY53" fmla="*/ 352425 h 5457825"/>
              <a:gd name="connsiteX54" fmla="*/ 4629150 w 5756904"/>
              <a:gd name="connsiteY54" fmla="*/ 381000 h 5457825"/>
              <a:gd name="connsiteX55" fmla="*/ 4695825 w 5756904"/>
              <a:gd name="connsiteY55" fmla="*/ 419100 h 5457825"/>
              <a:gd name="connsiteX56" fmla="*/ 4724400 w 5756904"/>
              <a:gd name="connsiteY56" fmla="*/ 438150 h 5457825"/>
              <a:gd name="connsiteX57" fmla="*/ 4781550 w 5756904"/>
              <a:gd name="connsiteY57" fmla="*/ 457200 h 5457825"/>
              <a:gd name="connsiteX58" fmla="*/ 4810125 w 5756904"/>
              <a:gd name="connsiteY58" fmla="*/ 466725 h 5457825"/>
              <a:gd name="connsiteX59" fmla="*/ 4924425 w 5756904"/>
              <a:gd name="connsiteY59" fmla="*/ 542925 h 5457825"/>
              <a:gd name="connsiteX60" fmla="*/ 4953000 w 5756904"/>
              <a:gd name="connsiteY60" fmla="*/ 561975 h 5457825"/>
              <a:gd name="connsiteX61" fmla="*/ 4981575 w 5756904"/>
              <a:gd name="connsiteY61" fmla="*/ 581025 h 5457825"/>
              <a:gd name="connsiteX62" fmla="*/ 5010150 w 5756904"/>
              <a:gd name="connsiteY62" fmla="*/ 609600 h 5457825"/>
              <a:gd name="connsiteX63" fmla="*/ 5038725 w 5756904"/>
              <a:gd name="connsiteY63" fmla="*/ 628650 h 5457825"/>
              <a:gd name="connsiteX64" fmla="*/ 5076825 w 5756904"/>
              <a:gd name="connsiteY64" fmla="*/ 657225 h 5457825"/>
              <a:gd name="connsiteX65" fmla="*/ 5133975 w 5756904"/>
              <a:gd name="connsiteY65" fmla="*/ 695325 h 5457825"/>
              <a:gd name="connsiteX66" fmla="*/ 5200650 w 5756904"/>
              <a:gd name="connsiteY66" fmla="*/ 781050 h 5457825"/>
              <a:gd name="connsiteX67" fmla="*/ 5229225 w 5756904"/>
              <a:gd name="connsiteY67" fmla="*/ 809625 h 5457825"/>
              <a:gd name="connsiteX68" fmla="*/ 5314950 w 5756904"/>
              <a:gd name="connsiteY68" fmla="*/ 866775 h 5457825"/>
              <a:gd name="connsiteX69" fmla="*/ 5343525 w 5756904"/>
              <a:gd name="connsiteY69" fmla="*/ 885825 h 5457825"/>
              <a:gd name="connsiteX70" fmla="*/ 5372100 w 5756904"/>
              <a:gd name="connsiteY70" fmla="*/ 904875 h 5457825"/>
              <a:gd name="connsiteX71" fmla="*/ 5457825 w 5756904"/>
              <a:gd name="connsiteY71" fmla="*/ 981075 h 5457825"/>
              <a:gd name="connsiteX72" fmla="*/ 5467350 w 5756904"/>
              <a:gd name="connsiteY72" fmla="*/ 1009650 h 5457825"/>
              <a:gd name="connsiteX73" fmla="*/ 5505450 w 5756904"/>
              <a:gd name="connsiteY73" fmla="*/ 1076325 h 5457825"/>
              <a:gd name="connsiteX74" fmla="*/ 5543550 w 5756904"/>
              <a:gd name="connsiteY74" fmla="*/ 1143000 h 5457825"/>
              <a:gd name="connsiteX75" fmla="*/ 5562600 w 5756904"/>
              <a:gd name="connsiteY75" fmla="*/ 1200150 h 5457825"/>
              <a:gd name="connsiteX76" fmla="*/ 5581650 w 5756904"/>
              <a:gd name="connsiteY76" fmla="*/ 1257300 h 5457825"/>
              <a:gd name="connsiteX77" fmla="*/ 5591175 w 5756904"/>
              <a:gd name="connsiteY77" fmla="*/ 1285875 h 5457825"/>
              <a:gd name="connsiteX78" fmla="*/ 5610225 w 5756904"/>
              <a:gd name="connsiteY78" fmla="*/ 1352550 h 5457825"/>
              <a:gd name="connsiteX79" fmla="*/ 5629275 w 5756904"/>
              <a:gd name="connsiteY79" fmla="*/ 1381125 h 5457825"/>
              <a:gd name="connsiteX80" fmla="*/ 5657850 w 5756904"/>
              <a:gd name="connsiteY80" fmla="*/ 1514475 h 5457825"/>
              <a:gd name="connsiteX81" fmla="*/ 5676900 w 5756904"/>
              <a:gd name="connsiteY81" fmla="*/ 1685925 h 5457825"/>
              <a:gd name="connsiteX82" fmla="*/ 5686425 w 5756904"/>
              <a:gd name="connsiteY82" fmla="*/ 1762125 h 5457825"/>
              <a:gd name="connsiteX83" fmla="*/ 5695950 w 5756904"/>
              <a:gd name="connsiteY83" fmla="*/ 1857375 h 5457825"/>
              <a:gd name="connsiteX84" fmla="*/ 5715000 w 5756904"/>
              <a:gd name="connsiteY84" fmla="*/ 1933575 h 5457825"/>
              <a:gd name="connsiteX85" fmla="*/ 5734050 w 5756904"/>
              <a:gd name="connsiteY85" fmla="*/ 2066925 h 5457825"/>
              <a:gd name="connsiteX86" fmla="*/ 5753100 w 5756904"/>
              <a:gd name="connsiteY86" fmla="*/ 2247900 h 5457825"/>
              <a:gd name="connsiteX87" fmla="*/ 5734050 w 5756904"/>
              <a:gd name="connsiteY87" fmla="*/ 2667000 h 5457825"/>
              <a:gd name="connsiteX88" fmla="*/ 5724525 w 5756904"/>
              <a:gd name="connsiteY88" fmla="*/ 2695575 h 5457825"/>
              <a:gd name="connsiteX89" fmla="*/ 5715000 w 5756904"/>
              <a:gd name="connsiteY89" fmla="*/ 2895600 h 5457825"/>
              <a:gd name="connsiteX90" fmla="*/ 5705475 w 5756904"/>
              <a:gd name="connsiteY90" fmla="*/ 2990850 h 5457825"/>
              <a:gd name="connsiteX91" fmla="*/ 5695950 w 5756904"/>
              <a:gd name="connsiteY91" fmla="*/ 3171825 h 5457825"/>
              <a:gd name="connsiteX92" fmla="*/ 5676900 w 5756904"/>
              <a:gd name="connsiteY92" fmla="*/ 3448050 h 5457825"/>
              <a:gd name="connsiteX93" fmla="*/ 5667375 w 5756904"/>
              <a:gd name="connsiteY93" fmla="*/ 3562350 h 5457825"/>
              <a:gd name="connsiteX94" fmla="*/ 5657850 w 5756904"/>
              <a:gd name="connsiteY94" fmla="*/ 3619500 h 5457825"/>
              <a:gd name="connsiteX95" fmla="*/ 5638800 w 5756904"/>
              <a:gd name="connsiteY95" fmla="*/ 3762375 h 5457825"/>
              <a:gd name="connsiteX96" fmla="*/ 5648325 w 5756904"/>
              <a:gd name="connsiteY96" fmla="*/ 3962400 h 5457825"/>
              <a:gd name="connsiteX97" fmla="*/ 5657850 w 5756904"/>
              <a:gd name="connsiteY97" fmla="*/ 4010025 h 5457825"/>
              <a:gd name="connsiteX98" fmla="*/ 5667375 w 5756904"/>
              <a:gd name="connsiteY98" fmla="*/ 4095750 h 5457825"/>
              <a:gd name="connsiteX99" fmla="*/ 5676900 w 5756904"/>
              <a:gd name="connsiteY99" fmla="*/ 4162425 h 5457825"/>
              <a:gd name="connsiteX100" fmla="*/ 5686425 w 5756904"/>
              <a:gd name="connsiteY100" fmla="*/ 4238625 h 5457825"/>
              <a:gd name="connsiteX101" fmla="*/ 5667375 w 5756904"/>
              <a:gd name="connsiteY101" fmla="*/ 4638675 h 5457825"/>
              <a:gd name="connsiteX102" fmla="*/ 5657850 w 5756904"/>
              <a:gd name="connsiteY102" fmla="*/ 4667250 h 5457825"/>
              <a:gd name="connsiteX103" fmla="*/ 5638800 w 5756904"/>
              <a:gd name="connsiteY103" fmla="*/ 4762500 h 5457825"/>
              <a:gd name="connsiteX104" fmla="*/ 5619750 w 5756904"/>
              <a:gd name="connsiteY104" fmla="*/ 4829175 h 5457825"/>
              <a:gd name="connsiteX105" fmla="*/ 5610225 w 5756904"/>
              <a:gd name="connsiteY105" fmla="*/ 4924425 h 5457825"/>
              <a:gd name="connsiteX106" fmla="*/ 5600700 w 5756904"/>
              <a:gd name="connsiteY106" fmla="*/ 4953000 h 5457825"/>
              <a:gd name="connsiteX107" fmla="*/ 5591175 w 5756904"/>
              <a:gd name="connsiteY107" fmla="*/ 5000625 h 5457825"/>
              <a:gd name="connsiteX108" fmla="*/ 5562600 w 5756904"/>
              <a:gd name="connsiteY108" fmla="*/ 5057775 h 5457825"/>
              <a:gd name="connsiteX109" fmla="*/ 5534025 w 5756904"/>
              <a:gd name="connsiteY109" fmla="*/ 5076825 h 5457825"/>
              <a:gd name="connsiteX110" fmla="*/ 5524500 w 5756904"/>
              <a:gd name="connsiteY110" fmla="*/ 5105400 h 5457825"/>
              <a:gd name="connsiteX111" fmla="*/ 5505450 w 5756904"/>
              <a:gd name="connsiteY111" fmla="*/ 5133975 h 5457825"/>
              <a:gd name="connsiteX112" fmla="*/ 5448300 w 5756904"/>
              <a:gd name="connsiteY112" fmla="*/ 5162550 h 5457825"/>
              <a:gd name="connsiteX113" fmla="*/ 5429250 w 5756904"/>
              <a:gd name="connsiteY113" fmla="*/ 5191125 h 5457825"/>
              <a:gd name="connsiteX114" fmla="*/ 5400675 w 5756904"/>
              <a:gd name="connsiteY114" fmla="*/ 5286375 h 5457825"/>
              <a:gd name="connsiteX115" fmla="*/ 5381625 w 5756904"/>
              <a:gd name="connsiteY115" fmla="*/ 5343525 h 5457825"/>
              <a:gd name="connsiteX116" fmla="*/ 5353050 w 5756904"/>
              <a:gd name="connsiteY116" fmla="*/ 5362575 h 5457825"/>
              <a:gd name="connsiteX117" fmla="*/ 5343525 w 5756904"/>
              <a:gd name="connsiteY117" fmla="*/ 5391150 h 5457825"/>
              <a:gd name="connsiteX118" fmla="*/ 5286375 w 5756904"/>
              <a:gd name="connsiteY118" fmla="*/ 5419725 h 5457825"/>
              <a:gd name="connsiteX119" fmla="*/ 5257800 w 5756904"/>
              <a:gd name="connsiteY119" fmla="*/ 5438775 h 5457825"/>
              <a:gd name="connsiteX120" fmla="*/ 5181600 w 5756904"/>
              <a:gd name="connsiteY120" fmla="*/ 5457825 h 5457825"/>
              <a:gd name="connsiteX121" fmla="*/ 4695825 w 5756904"/>
              <a:gd name="connsiteY121" fmla="*/ 5448300 h 5457825"/>
              <a:gd name="connsiteX122" fmla="*/ 4514850 w 5756904"/>
              <a:gd name="connsiteY122" fmla="*/ 5419725 h 5457825"/>
              <a:gd name="connsiteX123" fmla="*/ 4410075 w 5756904"/>
              <a:gd name="connsiteY123" fmla="*/ 5410200 h 5457825"/>
              <a:gd name="connsiteX124" fmla="*/ 4333875 w 5756904"/>
              <a:gd name="connsiteY124" fmla="*/ 5400675 h 5457825"/>
              <a:gd name="connsiteX125" fmla="*/ 4181475 w 5756904"/>
              <a:gd name="connsiteY125" fmla="*/ 5391150 h 5457825"/>
              <a:gd name="connsiteX126" fmla="*/ 3857625 w 5756904"/>
              <a:gd name="connsiteY126" fmla="*/ 5372100 h 5457825"/>
              <a:gd name="connsiteX127" fmla="*/ 3667125 w 5756904"/>
              <a:gd name="connsiteY127" fmla="*/ 5353050 h 5457825"/>
              <a:gd name="connsiteX128" fmla="*/ 3238500 w 5756904"/>
              <a:gd name="connsiteY128" fmla="*/ 5343525 h 5457825"/>
              <a:gd name="connsiteX129" fmla="*/ 3038475 w 5756904"/>
              <a:gd name="connsiteY129" fmla="*/ 5324475 h 5457825"/>
              <a:gd name="connsiteX130" fmla="*/ 2905125 w 5756904"/>
              <a:gd name="connsiteY130" fmla="*/ 5314950 h 5457825"/>
              <a:gd name="connsiteX131" fmla="*/ 2828925 w 5756904"/>
              <a:gd name="connsiteY131" fmla="*/ 5305425 h 5457825"/>
              <a:gd name="connsiteX132" fmla="*/ 2676525 w 5756904"/>
              <a:gd name="connsiteY132" fmla="*/ 5276850 h 5457825"/>
              <a:gd name="connsiteX133" fmla="*/ 2571750 w 5756904"/>
              <a:gd name="connsiteY133" fmla="*/ 5238750 h 5457825"/>
              <a:gd name="connsiteX134" fmla="*/ 2533650 w 5756904"/>
              <a:gd name="connsiteY134" fmla="*/ 5229225 h 5457825"/>
              <a:gd name="connsiteX135" fmla="*/ 2457450 w 5756904"/>
              <a:gd name="connsiteY135" fmla="*/ 5200650 h 5457825"/>
              <a:gd name="connsiteX136" fmla="*/ 2428875 w 5756904"/>
              <a:gd name="connsiteY136" fmla="*/ 5191125 h 5457825"/>
              <a:gd name="connsiteX137" fmla="*/ 2333625 w 5756904"/>
              <a:gd name="connsiteY137" fmla="*/ 5172075 h 5457825"/>
              <a:gd name="connsiteX138" fmla="*/ 2305050 w 5756904"/>
              <a:gd name="connsiteY138" fmla="*/ 5162550 h 5457825"/>
              <a:gd name="connsiteX139" fmla="*/ 2190750 w 5756904"/>
              <a:gd name="connsiteY139" fmla="*/ 5143500 h 5457825"/>
              <a:gd name="connsiteX140" fmla="*/ 2105025 w 5756904"/>
              <a:gd name="connsiteY140" fmla="*/ 5114925 h 5457825"/>
              <a:gd name="connsiteX141" fmla="*/ 2076450 w 5756904"/>
              <a:gd name="connsiteY141" fmla="*/ 5105400 h 5457825"/>
              <a:gd name="connsiteX142" fmla="*/ 2038350 w 5756904"/>
              <a:gd name="connsiteY142" fmla="*/ 5095875 h 5457825"/>
              <a:gd name="connsiteX143" fmla="*/ 1981200 w 5756904"/>
              <a:gd name="connsiteY143" fmla="*/ 5076825 h 5457825"/>
              <a:gd name="connsiteX144" fmla="*/ 1952625 w 5756904"/>
              <a:gd name="connsiteY144" fmla="*/ 5067300 h 5457825"/>
              <a:gd name="connsiteX145" fmla="*/ 1866900 w 5756904"/>
              <a:gd name="connsiteY145" fmla="*/ 5048250 h 5457825"/>
              <a:gd name="connsiteX146" fmla="*/ 1828800 w 5756904"/>
              <a:gd name="connsiteY146" fmla="*/ 5038725 h 5457825"/>
              <a:gd name="connsiteX147" fmla="*/ 1800225 w 5756904"/>
              <a:gd name="connsiteY147" fmla="*/ 5029200 h 5457825"/>
              <a:gd name="connsiteX148" fmla="*/ 1733550 w 5756904"/>
              <a:gd name="connsiteY148" fmla="*/ 5019675 h 5457825"/>
              <a:gd name="connsiteX149" fmla="*/ 1704975 w 5756904"/>
              <a:gd name="connsiteY149" fmla="*/ 5010150 h 5457825"/>
              <a:gd name="connsiteX150" fmla="*/ 1638300 w 5756904"/>
              <a:gd name="connsiteY150" fmla="*/ 4981575 h 5457825"/>
              <a:gd name="connsiteX151" fmla="*/ 1533525 w 5756904"/>
              <a:gd name="connsiteY151" fmla="*/ 4953000 h 5457825"/>
              <a:gd name="connsiteX152" fmla="*/ 1504950 w 5756904"/>
              <a:gd name="connsiteY152" fmla="*/ 4943475 h 5457825"/>
              <a:gd name="connsiteX153" fmla="*/ 1476375 w 5756904"/>
              <a:gd name="connsiteY153" fmla="*/ 4933950 h 5457825"/>
              <a:gd name="connsiteX154" fmla="*/ 1390650 w 5756904"/>
              <a:gd name="connsiteY154" fmla="*/ 4895850 h 5457825"/>
              <a:gd name="connsiteX155" fmla="*/ 1352550 w 5756904"/>
              <a:gd name="connsiteY155" fmla="*/ 4876800 h 5457825"/>
              <a:gd name="connsiteX156" fmla="*/ 1323975 w 5756904"/>
              <a:gd name="connsiteY156" fmla="*/ 4867275 h 5457825"/>
              <a:gd name="connsiteX157" fmla="*/ 1266825 w 5756904"/>
              <a:gd name="connsiteY157" fmla="*/ 4829175 h 5457825"/>
              <a:gd name="connsiteX158" fmla="*/ 1200150 w 5756904"/>
              <a:gd name="connsiteY158" fmla="*/ 4800600 h 5457825"/>
              <a:gd name="connsiteX159" fmla="*/ 1143000 w 5756904"/>
              <a:gd name="connsiteY159" fmla="*/ 4762500 h 5457825"/>
              <a:gd name="connsiteX160" fmla="*/ 1114425 w 5756904"/>
              <a:gd name="connsiteY160" fmla="*/ 4743450 h 5457825"/>
              <a:gd name="connsiteX161" fmla="*/ 1057275 w 5756904"/>
              <a:gd name="connsiteY161" fmla="*/ 4695825 h 5457825"/>
              <a:gd name="connsiteX162" fmla="*/ 1028700 w 5756904"/>
              <a:gd name="connsiteY162" fmla="*/ 4686300 h 5457825"/>
              <a:gd name="connsiteX163" fmla="*/ 971550 w 5756904"/>
              <a:gd name="connsiteY163" fmla="*/ 4648200 h 5457825"/>
              <a:gd name="connsiteX164" fmla="*/ 942975 w 5756904"/>
              <a:gd name="connsiteY164" fmla="*/ 4629150 h 5457825"/>
              <a:gd name="connsiteX165" fmla="*/ 885825 w 5756904"/>
              <a:gd name="connsiteY165" fmla="*/ 4581525 h 5457825"/>
              <a:gd name="connsiteX166" fmla="*/ 857250 w 5756904"/>
              <a:gd name="connsiteY166" fmla="*/ 4552950 h 5457825"/>
              <a:gd name="connsiteX167" fmla="*/ 828675 w 5756904"/>
              <a:gd name="connsiteY167" fmla="*/ 4533900 h 5457825"/>
              <a:gd name="connsiteX168" fmla="*/ 762000 w 5756904"/>
              <a:gd name="connsiteY168" fmla="*/ 4476750 h 5457825"/>
              <a:gd name="connsiteX169" fmla="*/ 704850 w 5756904"/>
              <a:gd name="connsiteY169" fmla="*/ 4419600 h 5457825"/>
              <a:gd name="connsiteX170" fmla="*/ 647700 w 5756904"/>
              <a:gd name="connsiteY170" fmla="*/ 4352925 h 5457825"/>
              <a:gd name="connsiteX171" fmla="*/ 628650 w 5756904"/>
              <a:gd name="connsiteY171" fmla="*/ 4305300 h 5457825"/>
              <a:gd name="connsiteX172" fmla="*/ 581025 w 5756904"/>
              <a:gd name="connsiteY172" fmla="*/ 4267200 h 5457825"/>
              <a:gd name="connsiteX173" fmla="*/ 523875 w 5756904"/>
              <a:gd name="connsiteY173" fmla="*/ 4200525 h 5457825"/>
              <a:gd name="connsiteX174" fmla="*/ 466725 w 5756904"/>
              <a:gd name="connsiteY174" fmla="*/ 4124325 h 5457825"/>
              <a:gd name="connsiteX175" fmla="*/ 428625 w 5756904"/>
              <a:gd name="connsiteY175" fmla="*/ 4057650 h 5457825"/>
              <a:gd name="connsiteX176" fmla="*/ 409575 w 5756904"/>
              <a:gd name="connsiteY176" fmla="*/ 4000500 h 5457825"/>
              <a:gd name="connsiteX177" fmla="*/ 390525 w 5756904"/>
              <a:gd name="connsiteY177" fmla="*/ 3962400 h 5457825"/>
              <a:gd name="connsiteX178" fmla="*/ 352425 w 5756904"/>
              <a:gd name="connsiteY178" fmla="*/ 3857625 h 5457825"/>
              <a:gd name="connsiteX179" fmla="*/ 342900 w 5756904"/>
              <a:gd name="connsiteY179" fmla="*/ 3829050 h 5457825"/>
              <a:gd name="connsiteX180" fmla="*/ 323850 w 5756904"/>
              <a:gd name="connsiteY180" fmla="*/ 3762375 h 5457825"/>
              <a:gd name="connsiteX181" fmla="*/ 295275 w 5756904"/>
              <a:gd name="connsiteY181" fmla="*/ 3676650 h 5457825"/>
              <a:gd name="connsiteX182" fmla="*/ 257175 w 5756904"/>
              <a:gd name="connsiteY182" fmla="*/ 3533775 h 5457825"/>
              <a:gd name="connsiteX183" fmla="*/ 228600 w 5756904"/>
              <a:gd name="connsiteY183" fmla="*/ 3448050 h 5457825"/>
              <a:gd name="connsiteX184" fmla="*/ 209550 w 5756904"/>
              <a:gd name="connsiteY184" fmla="*/ 3381375 h 5457825"/>
              <a:gd name="connsiteX185" fmla="*/ 190500 w 5756904"/>
              <a:gd name="connsiteY185" fmla="*/ 3352800 h 5457825"/>
              <a:gd name="connsiteX186" fmla="*/ 152400 w 5756904"/>
              <a:gd name="connsiteY186" fmla="*/ 3238500 h 5457825"/>
              <a:gd name="connsiteX187" fmla="*/ 114300 w 5756904"/>
              <a:gd name="connsiteY187" fmla="*/ 3105150 h 5457825"/>
              <a:gd name="connsiteX188" fmla="*/ 85725 w 5756904"/>
              <a:gd name="connsiteY188" fmla="*/ 3028950 h 5457825"/>
              <a:gd name="connsiteX189" fmla="*/ 66675 w 5756904"/>
              <a:gd name="connsiteY189" fmla="*/ 2905125 h 5457825"/>
              <a:gd name="connsiteX190" fmla="*/ 57150 w 5756904"/>
              <a:gd name="connsiteY190" fmla="*/ 2857500 h 5457825"/>
              <a:gd name="connsiteX191" fmla="*/ 47625 w 5756904"/>
              <a:gd name="connsiteY191" fmla="*/ 2771775 h 5457825"/>
              <a:gd name="connsiteX192" fmla="*/ 38100 w 5756904"/>
              <a:gd name="connsiteY192" fmla="*/ 2695575 h 5457825"/>
              <a:gd name="connsiteX193" fmla="*/ 28575 w 5756904"/>
              <a:gd name="connsiteY193" fmla="*/ 2581275 h 5457825"/>
              <a:gd name="connsiteX194" fmla="*/ 19050 w 5756904"/>
              <a:gd name="connsiteY194" fmla="*/ 2505075 h 5457825"/>
              <a:gd name="connsiteX195" fmla="*/ 0 w 5756904"/>
              <a:gd name="connsiteY195" fmla="*/ 2314575 h 5457825"/>
              <a:gd name="connsiteX196" fmla="*/ 9525 w 5756904"/>
              <a:gd name="connsiteY196" fmla="*/ 2047875 h 5457825"/>
              <a:gd name="connsiteX197" fmla="*/ 19050 w 5756904"/>
              <a:gd name="connsiteY197" fmla="*/ 2019300 h 5457825"/>
              <a:gd name="connsiteX198" fmla="*/ 104775 w 5756904"/>
              <a:gd name="connsiteY198" fmla="*/ 1952625 h 5457825"/>
              <a:gd name="connsiteX199" fmla="*/ 133350 w 5756904"/>
              <a:gd name="connsiteY199" fmla="*/ 1933575 h 5457825"/>
              <a:gd name="connsiteX200" fmla="*/ 161925 w 5756904"/>
              <a:gd name="connsiteY200" fmla="*/ 1914525 h 5457825"/>
              <a:gd name="connsiteX201" fmla="*/ 190500 w 5756904"/>
              <a:gd name="connsiteY201" fmla="*/ 1905000 h 5457825"/>
              <a:gd name="connsiteX202" fmla="*/ 219075 w 5756904"/>
              <a:gd name="connsiteY202" fmla="*/ 1885950 h 5457825"/>
              <a:gd name="connsiteX203" fmla="*/ 276225 w 5756904"/>
              <a:gd name="connsiteY203" fmla="*/ 1866900 h 5457825"/>
              <a:gd name="connsiteX204" fmla="*/ 304800 w 5756904"/>
              <a:gd name="connsiteY204" fmla="*/ 1857375 h 5457825"/>
              <a:gd name="connsiteX205" fmla="*/ 476250 w 5756904"/>
              <a:gd name="connsiteY205" fmla="*/ 1819275 h 5457825"/>
              <a:gd name="connsiteX206" fmla="*/ 523875 w 5756904"/>
              <a:gd name="connsiteY206" fmla="*/ 1809750 h 5457825"/>
              <a:gd name="connsiteX207" fmla="*/ 552450 w 5756904"/>
              <a:gd name="connsiteY207" fmla="*/ 1800225 h 5457825"/>
              <a:gd name="connsiteX208" fmla="*/ 666750 w 5756904"/>
              <a:gd name="connsiteY208" fmla="*/ 1781175 h 5457825"/>
              <a:gd name="connsiteX209" fmla="*/ 723900 w 5756904"/>
              <a:gd name="connsiteY209" fmla="*/ 1762125 h 5457825"/>
              <a:gd name="connsiteX210" fmla="*/ 781050 w 5756904"/>
              <a:gd name="connsiteY210" fmla="*/ 1733550 h 5457825"/>
              <a:gd name="connsiteX211" fmla="*/ 800100 w 5756904"/>
              <a:gd name="connsiteY211" fmla="*/ 1704975 h 5457825"/>
              <a:gd name="connsiteX212" fmla="*/ 885825 w 5756904"/>
              <a:gd name="connsiteY212" fmla="*/ 1628775 h 5457825"/>
              <a:gd name="connsiteX213" fmla="*/ 904875 w 5756904"/>
              <a:gd name="connsiteY213" fmla="*/ 1600200 h 5457825"/>
              <a:gd name="connsiteX214" fmla="*/ 914400 w 5756904"/>
              <a:gd name="connsiteY214" fmla="*/ 1571625 h 5457825"/>
              <a:gd name="connsiteX215" fmla="*/ 952500 w 5756904"/>
              <a:gd name="connsiteY215" fmla="*/ 1514475 h 5457825"/>
              <a:gd name="connsiteX216" fmla="*/ 981075 w 5756904"/>
              <a:gd name="connsiteY216" fmla="*/ 1457325 h 5457825"/>
              <a:gd name="connsiteX217" fmla="*/ 1000125 w 5756904"/>
              <a:gd name="connsiteY217" fmla="*/ 1085850 h 5457825"/>
              <a:gd name="connsiteX218" fmla="*/ 1019175 w 5756904"/>
              <a:gd name="connsiteY218" fmla="*/ 923925 h 5457825"/>
              <a:gd name="connsiteX219" fmla="*/ 1028700 w 5756904"/>
              <a:gd name="connsiteY219" fmla="*/ 866775 h 5457825"/>
              <a:gd name="connsiteX220" fmla="*/ 1019175 w 5756904"/>
              <a:gd name="connsiteY220" fmla="*/ 600075 h 545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5756904" h="5457825">
                <a:moveTo>
                  <a:pt x="1019175" y="600075"/>
                </a:moveTo>
                <a:cubicBezTo>
                  <a:pt x="1020763" y="542925"/>
                  <a:pt x="1029072" y="540350"/>
                  <a:pt x="1038225" y="523875"/>
                </a:cubicBezTo>
                <a:cubicBezTo>
                  <a:pt x="1049344" y="503861"/>
                  <a:pt x="1063625" y="485775"/>
                  <a:pt x="1076325" y="466725"/>
                </a:cubicBezTo>
                <a:lnTo>
                  <a:pt x="1095375" y="438150"/>
                </a:lnTo>
                <a:cubicBezTo>
                  <a:pt x="1101725" y="428625"/>
                  <a:pt x="1103565" y="413195"/>
                  <a:pt x="1114425" y="409575"/>
                </a:cubicBezTo>
                <a:cubicBezTo>
                  <a:pt x="1150358" y="397597"/>
                  <a:pt x="1167398" y="394702"/>
                  <a:pt x="1200150" y="361950"/>
                </a:cubicBezTo>
                <a:cubicBezTo>
                  <a:pt x="1209675" y="352425"/>
                  <a:pt x="1217517" y="340847"/>
                  <a:pt x="1228725" y="333375"/>
                </a:cubicBezTo>
                <a:cubicBezTo>
                  <a:pt x="1237079" y="327806"/>
                  <a:pt x="1248320" y="328340"/>
                  <a:pt x="1257300" y="323850"/>
                </a:cubicBezTo>
                <a:cubicBezTo>
                  <a:pt x="1267539" y="318730"/>
                  <a:pt x="1275636" y="309920"/>
                  <a:pt x="1285875" y="304800"/>
                </a:cubicBezTo>
                <a:cubicBezTo>
                  <a:pt x="1294855" y="300310"/>
                  <a:pt x="1305470" y="299765"/>
                  <a:pt x="1314450" y="295275"/>
                </a:cubicBezTo>
                <a:cubicBezTo>
                  <a:pt x="1324689" y="290155"/>
                  <a:pt x="1332564" y="280874"/>
                  <a:pt x="1343025" y="276225"/>
                </a:cubicBezTo>
                <a:cubicBezTo>
                  <a:pt x="1389653" y="255501"/>
                  <a:pt x="1395650" y="260438"/>
                  <a:pt x="1438275" y="247650"/>
                </a:cubicBezTo>
                <a:cubicBezTo>
                  <a:pt x="1457509" y="241880"/>
                  <a:pt x="1476375" y="234950"/>
                  <a:pt x="1495425" y="228600"/>
                </a:cubicBezTo>
                <a:cubicBezTo>
                  <a:pt x="1504950" y="225425"/>
                  <a:pt x="1515646" y="224644"/>
                  <a:pt x="1524000" y="219075"/>
                </a:cubicBezTo>
                <a:cubicBezTo>
                  <a:pt x="1533525" y="212725"/>
                  <a:pt x="1542053" y="204534"/>
                  <a:pt x="1552575" y="200025"/>
                </a:cubicBezTo>
                <a:cubicBezTo>
                  <a:pt x="1564607" y="194868"/>
                  <a:pt x="1578088" y="194096"/>
                  <a:pt x="1590675" y="190500"/>
                </a:cubicBezTo>
                <a:cubicBezTo>
                  <a:pt x="1664150" y="169507"/>
                  <a:pt x="1558223" y="192937"/>
                  <a:pt x="1676400" y="171450"/>
                </a:cubicBezTo>
                <a:cubicBezTo>
                  <a:pt x="1692328" y="168554"/>
                  <a:pt x="1708319" y="165852"/>
                  <a:pt x="1724025" y="161925"/>
                </a:cubicBezTo>
                <a:cubicBezTo>
                  <a:pt x="1733765" y="159490"/>
                  <a:pt x="1742568" y="152801"/>
                  <a:pt x="1752600" y="152400"/>
                </a:cubicBezTo>
                <a:cubicBezTo>
                  <a:pt x="1901740" y="146434"/>
                  <a:pt x="2051050" y="146050"/>
                  <a:pt x="2200275" y="142875"/>
                </a:cubicBezTo>
                <a:cubicBezTo>
                  <a:pt x="2269844" y="119685"/>
                  <a:pt x="2237944" y="128695"/>
                  <a:pt x="2295525" y="114300"/>
                </a:cubicBezTo>
                <a:cubicBezTo>
                  <a:pt x="2340860" y="84077"/>
                  <a:pt x="2306284" y="102500"/>
                  <a:pt x="2362200" y="85725"/>
                </a:cubicBezTo>
                <a:cubicBezTo>
                  <a:pt x="2404698" y="72976"/>
                  <a:pt x="2451358" y="52535"/>
                  <a:pt x="2495550" y="47625"/>
                </a:cubicBezTo>
                <a:cubicBezTo>
                  <a:pt x="2524125" y="44450"/>
                  <a:pt x="2552813" y="42166"/>
                  <a:pt x="2581275" y="38100"/>
                </a:cubicBezTo>
                <a:cubicBezTo>
                  <a:pt x="2597302" y="35810"/>
                  <a:pt x="2613281" y="32835"/>
                  <a:pt x="2628900" y="28575"/>
                </a:cubicBezTo>
                <a:cubicBezTo>
                  <a:pt x="2648273" y="23291"/>
                  <a:pt x="2666243" y="12826"/>
                  <a:pt x="2686050" y="9525"/>
                </a:cubicBezTo>
                <a:lnTo>
                  <a:pt x="2743200" y="0"/>
                </a:lnTo>
                <a:cubicBezTo>
                  <a:pt x="2794000" y="3175"/>
                  <a:pt x="2844953" y="4460"/>
                  <a:pt x="2895600" y="9525"/>
                </a:cubicBezTo>
                <a:cubicBezTo>
                  <a:pt x="2908626" y="10828"/>
                  <a:pt x="2920863" y="16483"/>
                  <a:pt x="2933700" y="19050"/>
                </a:cubicBezTo>
                <a:cubicBezTo>
                  <a:pt x="2952638" y="22838"/>
                  <a:pt x="2971966" y="24528"/>
                  <a:pt x="2990850" y="28575"/>
                </a:cubicBezTo>
                <a:cubicBezTo>
                  <a:pt x="3016451" y="34061"/>
                  <a:pt x="3041267" y="43075"/>
                  <a:pt x="3067050" y="47625"/>
                </a:cubicBezTo>
                <a:cubicBezTo>
                  <a:pt x="3095363" y="52621"/>
                  <a:pt x="3124200" y="53975"/>
                  <a:pt x="3152775" y="57150"/>
                </a:cubicBezTo>
                <a:cubicBezTo>
                  <a:pt x="3197225" y="53975"/>
                  <a:pt x="3241970" y="53646"/>
                  <a:pt x="3286125" y="47625"/>
                </a:cubicBezTo>
                <a:cubicBezTo>
                  <a:pt x="3322484" y="42667"/>
                  <a:pt x="3356500" y="30517"/>
                  <a:pt x="3390900" y="19050"/>
                </a:cubicBezTo>
                <a:cubicBezTo>
                  <a:pt x="3444875" y="22225"/>
                  <a:pt x="3498943" y="24085"/>
                  <a:pt x="3552825" y="28575"/>
                </a:cubicBezTo>
                <a:cubicBezTo>
                  <a:pt x="3717803" y="42323"/>
                  <a:pt x="3558684" y="29747"/>
                  <a:pt x="3648075" y="47625"/>
                </a:cubicBezTo>
                <a:cubicBezTo>
                  <a:pt x="3670090" y="52028"/>
                  <a:pt x="3692525" y="53975"/>
                  <a:pt x="3714750" y="57150"/>
                </a:cubicBezTo>
                <a:cubicBezTo>
                  <a:pt x="3793992" y="83564"/>
                  <a:pt x="3667716" y="43365"/>
                  <a:pt x="3810000" y="76200"/>
                </a:cubicBezTo>
                <a:cubicBezTo>
                  <a:pt x="3933825" y="104775"/>
                  <a:pt x="3819525" y="85725"/>
                  <a:pt x="3895725" y="104775"/>
                </a:cubicBezTo>
                <a:cubicBezTo>
                  <a:pt x="3907932" y="107827"/>
                  <a:pt x="3948735" y="116993"/>
                  <a:pt x="3962400" y="123825"/>
                </a:cubicBezTo>
                <a:cubicBezTo>
                  <a:pt x="3972639" y="128945"/>
                  <a:pt x="3980453" y="138366"/>
                  <a:pt x="3990975" y="142875"/>
                </a:cubicBezTo>
                <a:cubicBezTo>
                  <a:pt x="4003007" y="148032"/>
                  <a:pt x="4016536" y="148638"/>
                  <a:pt x="4029075" y="152400"/>
                </a:cubicBezTo>
                <a:cubicBezTo>
                  <a:pt x="4048309" y="158170"/>
                  <a:pt x="4067175" y="165100"/>
                  <a:pt x="4086225" y="171450"/>
                </a:cubicBezTo>
                <a:cubicBezTo>
                  <a:pt x="4095750" y="174625"/>
                  <a:pt x="4105820" y="176485"/>
                  <a:pt x="4114800" y="180975"/>
                </a:cubicBezTo>
                <a:cubicBezTo>
                  <a:pt x="4181701" y="214425"/>
                  <a:pt x="4125414" y="188527"/>
                  <a:pt x="4181475" y="209550"/>
                </a:cubicBezTo>
                <a:cubicBezTo>
                  <a:pt x="4197484" y="215553"/>
                  <a:pt x="4212880" y="223193"/>
                  <a:pt x="4229100" y="228600"/>
                </a:cubicBezTo>
                <a:cubicBezTo>
                  <a:pt x="4241519" y="232740"/>
                  <a:pt x="4254661" y="234363"/>
                  <a:pt x="4267200" y="238125"/>
                </a:cubicBezTo>
                <a:cubicBezTo>
                  <a:pt x="4286434" y="243895"/>
                  <a:pt x="4305300" y="250825"/>
                  <a:pt x="4324350" y="257175"/>
                </a:cubicBezTo>
                <a:lnTo>
                  <a:pt x="4352925" y="266700"/>
                </a:lnTo>
                <a:cubicBezTo>
                  <a:pt x="4362450" y="269875"/>
                  <a:pt x="4373146" y="270656"/>
                  <a:pt x="4381500" y="276225"/>
                </a:cubicBezTo>
                <a:cubicBezTo>
                  <a:pt x="4391025" y="282575"/>
                  <a:pt x="4399317" y="291363"/>
                  <a:pt x="4410075" y="295275"/>
                </a:cubicBezTo>
                <a:cubicBezTo>
                  <a:pt x="4434680" y="304222"/>
                  <a:pt x="4486275" y="314325"/>
                  <a:pt x="4486275" y="314325"/>
                </a:cubicBezTo>
                <a:cubicBezTo>
                  <a:pt x="4495800" y="323850"/>
                  <a:pt x="4503154" y="336217"/>
                  <a:pt x="4514850" y="342900"/>
                </a:cubicBezTo>
                <a:cubicBezTo>
                  <a:pt x="4526216" y="349395"/>
                  <a:pt x="4540693" y="347828"/>
                  <a:pt x="4552950" y="352425"/>
                </a:cubicBezTo>
                <a:cubicBezTo>
                  <a:pt x="4652568" y="389782"/>
                  <a:pt x="4531353" y="356551"/>
                  <a:pt x="4629150" y="381000"/>
                </a:cubicBezTo>
                <a:cubicBezTo>
                  <a:pt x="4721278" y="450096"/>
                  <a:pt x="4623099" y="382737"/>
                  <a:pt x="4695825" y="419100"/>
                </a:cubicBezTo>
                <a:cubicBezTo>
                  <a:pt x="4706064" y="424220"/>
                  <a:pt x="4713939" y="433501"/>
                  <a:pt x="4724400" y="438150"/>
                </a:cubicBezTo>
                <a:cubicBezTo>
                  <a:pt x="4742750" y="446305"/>
                  <a:pt x="4762500" y="450850"/>
                  <a:pt x="4781550" y="457200"/>
                </a:cubicBezTo>
                <a:cubicBezTo>
                  <a:pt x="4791075" y="460375"/>
                  <a:pt x="4801771" y="461156"/>
                  <a:pt x="4810125" y="466725"/>
                </a:cubicBezTo>
                <a:lnTo>
                  <a:pt x="4924425" y="542925"/>
                </a:lnTo>
                <a:lnTo>
                  <a:pt x="4953000" y="561975"/>
                </a:lnTo>
                <a:cubicBezTo>
                  <a:pt x="4962525" y="568325"/>
                  <a:pt x="4973480" y="572930"/>
                  <a:pt x="4981575" y="581025"/>
                </a:cubicBezTo>
                <a:cubicBezTo>
                  <a:pt x="4991100" y="590550"/>
                  <a:pt x="4999802" y="600976"/>
                  <a:pt x="5010150" y="609600"/>
                </a:cubicBezTo>
                <a:cubicBezTo>
                  <a:pt x="5018944" y="616929"/>
                  <a:pt x="5029410" y="621996"/>
                  <a:pt x="5038725" y="628650"/>
                </a:cubicBezTo>
                <a:cubicBezTo>
                  <a:pt x="5051643" y="637877"/>
                  <a:pt x="5063820" y="648121"/>
                  <a:pt x="5076825" y="657225"/>
                </a:cubicBezTo>
                <a:cubicBezTo>
                  <a:pt x="5095582" y="670355"/>
                  <a:pt x="5133975" y="695325"/>
                  <a:pt x="5133975" y="695325"/>
                </a:cubicBezTo>
                <a:cubicBezTo>
                  <a:pt x="5152019" y="749458"/>
                  <a:pt x="5136400" y="716800"/>
                  <a:pt x="5200650" y="781050"/>
                </a:cubicBezTo>
                <a:cubicBezTo>
                  <a:pt x="5210175" y="790575"/>
                  <a:pt x="5218017" y="802153"/>
                  <a:pt x="5229225" y="809625"/>
                </a:cubicBezTo>
                <a:lnTo>
                  <a:pt x="5314950" y="866775"/>
                </a:lnTo>
                <a:lnTo>
                  <a:pt x="5343525" y="885825"/>
                </a:lnTo>
                <a:cubicBezTo>
                  <a:pt x="5353050" y="892175"/>
                  <a:pt x="5364005" y="896780"/>
                  <a:pt x="5372100" y="904875"/>
                </a:cubicBezTo>
                <a:cubicBezTo>
                  <a:pt x="5437345" y="970120"/>
                  <a:pt x="5406834" y="947081"/>
                  <a:pt x="5457825" y="981075"/>
                </a:cubicBezTo>
                <a:cubicBezTo>
                  <a:pt x="5461000" y="990600"/>
                  <a:pt x="5463395" y="1000422"/>
                  <a:pt x="5467350" y="1009650"/>
                </a:cubicBezTo>
                <a:cubicBezTo>
                  <a:pt x="5481852" y="1043487"/>
                  <a:pt x="5486318" y="1047627"/>
                  <a:pt x="5505450" y="1076325"/>
                </a:cubicBezTo>
                <a:cubicBezTo>
                  <a:pt x="5531611" y="1180971"/>
                  <a:pt x="5491961" y="1050141"/>
                  <a:pt x="5543550" y="1143000"/>
                </a:cubicBezTo>
                <a:cubicBezTo>
                  <a:pt x="5553302" y="1160553"/>
                  <a:pt x="5556250" y="1181100"/>
                  <a:pt x="5562600" y="1200150"/>
                </a:cubicBezTo>
                <a:lnTo>
                  <a:pt x="5581650" y="1257300"/>
                </a:lnTo>
                <a:cubicBezTo>
                  <a:pt x="5584825" y="1266825"/>
                  <a:pt x="5588740" y="1276135"/>
                  <a:pt x="5591175" y="1285875"/>
                </a:cubicBezTo>
                <a:cubicBezTo>
                  <a:pt x="5594227" y="1298082"/>
                  <a:pt x="5603393" y="1338885"/>
                  <a:pt x="5610225" y="1352550"/>
                </a:cubicBezTo>
                <a:cubicBezTo>
                  <a:pt x="5615345" y="1362789"/>
                  <a:pt x="5622925" y="1371600"/>
                  <a:pt x="5629275" y="1381125"/>
                </a:cubicBezTo>
                <a:cubicBezTo>
                  <a:pt x="5650892" y="1489212"/>
                  <a:pt x="5640472" y="1444963"/>
                  <a:pt x="5657850" y="1514475"/>
                </a:cubicBezTo>
                <a:cubicBezTo>
                  <a:pt x="5664200" y="1571625"/>
                  <a:pt x="5669768" y="1628867"/>
                  <a:pt x="5676900" y="1685925"/>
                </a:cubicBezTo>
                <a:cubicBezTo>
                  <a:pt x="5680075" y="1711325"/>
                  <a:pt x="5683598" y="1736684"/>
                  <a:pt x="5686425" y="1762125"/>
                </a:cubicBezTo>
                <a:cubicBezTo>
                  <a:pt x="5689949" y="1793838"/>
                  <a:pt x="5690704" y="1825901"/>
                  <a:pt x="5695950" y="1857375"/>
                </a:cubicBezTo>
                <a:cubicBezTo>
                  <a:pt x="5700254" y="1883200"/>
                  <a:pt x="5711297" y="1907656"/>
                  <a:pt x="5715000" y="1933575"/>
                </a:cubicBezTo>
                <a:cubicBezTo>
                  <a:pt x="5721350" y="1978025"/>
                  <a:pt x="5729350" y="2022270"/>
                  <a:pt x="5734050" y="2066925"/>
                </a:cubicBezTo>
                <a:lnTo>
                  <a:pt x="5753100" y="2247900"/>
                </a:lnTo>
                <a:cubicBezTo>
                  <a:pt x="5748610" y="2427496"/>
                  <a:pt x="5773834" y="2527756"/>
                  <a:pt x="5734050" y="2667000"/>
                </a:cubicBezTo>
                <a:cubicBezTo>
                  <a:pt x="5731292" y="2676654"/>
                  <a:pt x="5727700" y="2686050"/>
                  <a:pt x="5724525" y="2695575"/>
                </a:cubicBezTo>
                <a:cubicBezTo>
                  <a:pt x="5721350" y="2762250"/>
                  <a:pt x="5719298" y="2828988"/>
                  <a:pt x="5715000" y="2895600"/>
                </a:cubicBezTo>
                <a:cubicBezTo>
                  <a:pt x="5712946" y="2927442"/>
                  <a:pt x="5707670" y="2959017"/>
                  <a:pt x="5705475" y="2990850"/>
                </a:cubicBezTo>
                <a:cubicBezTo>
                  <a:pt x="5701319" y="3051115"/>
                  <a:pt x="5698632" y="3111476"/>
                  <a:pt x="5695950" y="3171825"/>
                </a:cubicBezTo>
                <a:cubicBezTo>
                  <a:pt x="5684260" y="3434844"/>
                  <a:pt x="5712765" y="3340455"/>
                  <a:pt x="5676900" y="3448050"/>
                </a:cubicBezTo>
                <a:cubicBezTo>
                  <a:pt x="5673725" y="3486150"/>
                  <a:pt x="5671597" y="3524352"/>
                  <a:pt x="5667375" y="3562350"/>
                </a:cubicBezTo>
                <a:cubicBezTo>
                  <a:pt x="5665242" y="3581545"/>
                  <a:pt x="5660245" y="3600336"/>
                  <a:pt x="5657850" y="3619500"/>
                </a:cubicBezTo>
                <a:cubicBezTo>
                  <a:pt x="5639290" y="3767979"/>
                  <a:pt x="5658349" y="3664628"/>
                  <a:pt x="5638800" y="3762375"/>
                </a:cubicBezTo>
                <a:cubicBezTo>
                  <a:pt x="5641975" y="3829050"/>
                  <a:pt x="5643205" y="3895846"/>
                  <a:pt x="5648325" y="3962400"/>
                </a:cubicBezTo>
                <a:cubicBezTo>
                  <a:pt x="5649567" y="3978542"/>
                  <a:pt x="5655560" y="3993998"/>
                  <a:pt x="5657850" y="4010025"/>
                </a:cubicBezTo>
                <a:cubicBezTo>
                  <a:pt x="5661916" y="4038487"/>
                  <a:pt x="5663809" y="4067221"/>
                  <a:pt x="5667375" y="4095750"/>
                </a:cubicBezTo>
                <a:cubicBezTo>
                  <a:pt x="5670160" y="4118027"/>
                  <a:pt x="5673933" y="4140171"/>
                  <a:pt x="5676900" y="4162425"/>
                </a:cubicBezTo>
                <a:cubicBezTo>
                  <a:pt x="5680283" y="4187798"/>
                  <a:pt x="5683250" y="4213225"/>
                  <a:pt x="5686425" y="4238625"/>
                </a:cubicBezTo>
                <a:cubicBezTo>
                  <a:pt x="5680075" y="4371975"/>
                  <a:pt x="5709592" y="4512025"/>
                  <a:pt x="5667375" y="4638675"/>
                </a:cubicBezTo>
                <a:cubicBezTo>
                  <a:pt x="5664200" y="4648200"/>
                  <a:pt x="5660108" y="4657467"/>
                  <a:pt x="5657850" y="4667250"/>
                </a:cubicBezTo>
                <a:cubicBezTo>
                  <a:pt x="5650569" y="4698800"/>
                  <a:pt x="5649039" y="4731783"/>
                  <a:pt x="5638800" y="4762500"/>
                </a:cubicBezTo>
                <a:cubicBezTo>
                  <a:pt x="5625135" y="4803494"/>
                  <a:pt x="5631710" y="4781335"/>
                  <a:pt x="5619750" y="4829175"/>
                </a:cubicBezTo>
                <a:cubicBezTo>
                  <a:pt x="5616575" y="4860925"/>
                  <a:pt x="5615077" y="4892888"/>
                  <a:pt x="5610225" y="4924425"/>
                </a:cubicBezTo>
                <a:cubicBezTo>
                  <a:pt x="5608698" y="4934348"/>
                  <a:pt x="5603135" y="4943260"/>
                  <a:pt x="5600700" y="4953000"/>
                </a:cubicBezTo>
                <a:cubicBezTo>
                  <a:pt x="5596773" y="4968706"/>
                  <a:pt x="5595102" y="4984919"/>
                  <a:pt x="5591175" y="5000625"/>
                </a:cubicBezTo>
                <a:cubicBezTo>
                  <a:pt x="5586010" y="5021283"/>
                  <a:pt x="5578120" y="5042255"/>
                  <a:pt x="5562600" y="5057775"/>
                </a:cubicBezTo>
                <a:cubicBezTo>
                  <a:pt x="5554505" y="5065870"/>
                  <a:pt x="5543550" y="5070475"/>
                  <a:pt x="5534025" y="5076825"/>
                </a:cubicBezTo>
                <a:cubicBezTo>
                  <a:pt x="5530850" y="5086350"/>
                  <a:pt x="5528990" y="5096420"/>
                  <a:pt x="5524500" y="5105400"/>
                </a:cubicBezTo>
                <a:cubicBezTo>
                  <a:pt x="5519380" y="5115639"/>
                  <a:pt x="5513545" y="5125880"/>
                  <a:pt x="5505450" y="5133975"/>
                </a:cubicBezTo>
                <a:cubicBezTo>
                  <a:pt x="5486986" y="5152439"/>
                  <a:pt x="5471541" y="5154803"/>
                  <a:pt x="5448300" y="5162550"/>
                </a:cubicBezTo>
                <a:cubicBezTo>
                  <a:pt x="5441950" y="5172075"/>
                  <a:pt x="5433899" y="5180664"/>
                  <a:pt x="5429250" y="5191125"/>
                </a:cubicBezTo>
                <a:cubicBezTo>
                  <a:pt x="5408526" y="5237753"/>
                  <a:pt x="5413463" y="5243750"/>
                  <a:pt x="5400675" y="5286375"/>
                </a:cubicBezTo>
                <a:cubicBezTo>
                  <a:pt x="5394905" y="5305609"/>
                  <a:pt x="5398333" y="5332386"/>
                  <a:pt x="5381625" y="5343525"/>
                </a:cubicBezTo>
                <a:lnTo>
                  <a:pt x="5353050" y="5362575"/>
                </a:lnTo>
                <a:cubicBezTo>
                  <a:pt x="5349875" y="5372100"/>
                  <a:pt x="5349797" y="5383310"/>
                  <a:pt x="5343525" y="5391150"/>
                </a:cubicBezTo>
                <a:cubicBezTo>
                  <a:pt x="5325327" y="5413898"/>
                  <a:pt x="5309382" y="5408221"/>
                  <a:pt x="5286375" y="5419725"/>
                </a:cubicBezTo>
                <a:cubicBezTo>
                  <a:pt x="5276136" y="5424845"/>
                  <a:pt x="5268558" y="5434863"/>
                  <a:pt x="5257800" y="5438775"/>
                </a:cubicBezTo>
                <a:cubicBezTo>
                  <a:pt x="5233195" y="5447722"/>
                  <a:pt x="5181600" y="5457825"/>
                  <a:pt x="5181600" y="5457825"/>
                </a:cubicBezTo>
                <a:lnTo>
                  <a:pt x="4695825" y="5448300"/>
                </a:lnTo>
                <a:cubicBezTo>
                  <a:pt x="4529511" y="5442756"/>
                  <a:pt x="4692809" y="5435903"/>
                  <a:pt x="4514850" y="5419725"/>
                </a:cubicBezTo>
                <a:lnTo>
                  <a:pt x="4410075" y="5410200"/>
                </a:lnTo>
                <a:cubicBezTo>
                  <a:pt x="4384618" y="5407520"/>
                  <a:pt x="4359384" y="5402801"/>
                  <a:pt x="4333875" y="5400675"/>
                </a:cubicBezTo>
                <a:cubicBezTo>
                  <a:pt x="4283152" y="5396448"/>
                  <a:pt x="4232224" y="5395054"/>
                  <a:pt x="4181475" y="5391150"/>
                </a:cubicBezTo>
                <a:cubicBezTo>
                  <a:pt x="3898320" y="5369369"/>
                  <a:pt x="4385845" y="5394109"/>
                  <a:pt x="3857625" y="5372100"/>
                </a:cubicBezTo>
                <a:cubicBezTo>
                  <a:pt x="3775967" y="5351685"/>
                  <a:pt x="3809956" y="5357733"/>
                  <a:pt x="3667125" y="5353050"/>
                </a:cubicBezTo>
                <a:cubicBezTo>
                  <a:pt x="3524291" y="5348367"/>
                  <a:pt x="3381375" y="5346700"/>
                  <a:pt x="3238500" y="5343525"/>
                </a:cubicBezTo>
                <a:cubicBezTo>
                  <a:pt x="3154808" y="5315628"/>
                  <a:pt x="3224603" y="5336108"/>
                  <a:pt x="3038475" y="5324475"/>
                </a:cubicBezTo>
                <a:lnTo>
                  <a:pt x="2905125" y="5314950"/>
                </a:lnTo>
                <a:cubicBezTo>
                  <a:pt x="2879632" y="5312632"/>
                  <a:pt x="2854239" y="5309222"/>
                  <a:pt x="2828925" y="5305425"/>
                </a:cubicBezTo>
                <a:cubicBezTo>
                  <a:pt x="2722914" y="5289523"/>
                  <a:pt x="2744912" y="5293947"/>
                  <a:pt x="2676525" y="5276850"/>
                </a:cubicBezTo>
                <a:cubicBezTo>
                  <a:pt x="2626165" y="5243277"/>
                  <a:pt x="2659056" y="5260576"/>
                  <a:pt x="2571750" y="5238750"/>
                </a:cubicBezTo>
                <a:lnTo>
                  <a:pt x="2533650" y="5229225"/>
                </a:lnTo>
                <a:cubicBezTo>
                  <a:pt x="2486611" y="5197866"/>
                  <a:pt x="2523362" y="5217128"/>
                  <a:pt x="2457450" y="5200650"/>
                </a:cubicBezTo>
                <a:cubicBezTo>
                  <a:pt x="2447710" y="5198215"/>
                  <a:pt x="2438658" y="5193383"/>
                  <a:pt x="2428875" y="5191125"/>
                </a:cubicBezTo>
                <a:cubicBezTo>
                  <a:pt x="2397325" y="5183844"/>
                  <a:pt x="2364342" y="5182314"/>
                  <a:pt x="2333625" y="5172075"/>
                </a:cubicBezTo>
                <a:cubicBezTo>
                  <a:pt x="2324100" y="5168900"/>
                  <a:pt x="2314895" y="5164519"/>
                  <a:pt x="2305050" y="5162550"/>
                </a:cubicBezTo>
                <a:cubicBezTo>
                  <a:pt x="2267175" y="5154975"/>
                  <a:pt x="2227393" y="5155714"/>
                  <a:pt x="2190750" y="5143500"/>
                </a:cubicBezTo>
                <a:lnTo>
                  <a:pt x="2105025" y="5114925"/>
                </a:lnTo>
                <a:cubicBezTo>
                  <a:pt x="2095500" y="5111750"/>
                  <a:pt x="2086190" y="5107835"/>
                  <a:pt x="2076450" y="5105400"/>
                </a:cubicBezTo>
                <a:cubicBezTo>
                  <a:pt x="2063750" y="5102225"/>
                  <a:pt x="2050889" y="5099637"/>
                  <a:pt x="2038350" y="5095875"/>
                </a:cubicBezTo>
                <a:cubicBezTo>
                  <a:pt x="2019116" y="5090105"/>
                  <a:pt x="2000250" y="5083175"/>
                  <a:pt x="1981200" y="5076825"/>
                </a:cubicBezTo>
                <a:cubicBezTo>
                  <a:pt x="1971675" y="5073650"/>
                  <a:pt x="1962365" y="5069735"/>
                  <a:pt x="1952625" y="5067300"/>
                </a:cubicBezTo>
                <a:cubicBezTo>
                  <a:pt x="1859707" y="5044071"/>
                  <a:pt x="1975731" y="5072435"/>
                  <a:pt x="1866900" y="5048250"/>
                </a:cubicBezTo>
                <a:cubicBezTo>
                  <a:pt x="1854121" y="5045410"/>
                  <a:pt x="1841387" y="5042321"/>
                  <a:pt x="1828800" y="5038725"/>
                </a:cubicBezTo>
                <a:cubicBezTo>
                  <a:pt x="1819146" y="5035967"/>
                  <a:pt x="1810070" y="5031169"/>
                  <a:pt x="1800225" y="5029200"/>
                </a:cubicBezTo>
                <a:cubicBezTo>
                  <a:pt x="1778210" y="5024797"/>
                  <a:pt x="1755775" y="5022850"/>
                  <a:pt x="1733550" y="5019675"/>
                </a:cubicBezTo>
                <a:cubicBezTo>
                  <a:pt x="1724025" y="5016500"/>
                  <a:pt x="1714203" y="5014105"/>
                  <a:pt x="1704975" y="5010150"/>
                </a:cubicBezTo>
                <a:cubicBezTo>
                  <a:pt x="1666811" y="4993794"/>
                  <a:pt x="1674041" y="4990510"/>
                  <a:pt x="1638300" y="4981575"/>
                </a:cubicBezTo>
                <a:cubicBezTo>
                  <a:pt x="1530595" y="4954649"/>
                  <a:pt x="1656130" y="4993868"/>
                  <a:pt x="1533525" y="4953000"/>
                </a:cubicBezTo>
                <a:lnTo>
                  <a:pt x="1504950" y="4943475"/>
                </a:lnTo>
                <a:cubicBezTo>
                  <a:pt x="1495425" y="4940300"/>
                  <a:pt x="1484729" y="4939519"/>
                  <a:pt x="1476375" y="4933950"/>
                </a:cubicBezTo>
                <a:cubicBezTo>
                  <a:pt x="1392320" y="4877914"/>
                  <a:pt x="1526670" y="4963860"/>
                  <a:pt x="1390650" y="4895850"/>
                </a:cubicBezTo>
                <a:cubicBezTo>
                  <a:pt x="1377950" y="4889500"/>
                  <a:pt x="1365601" y="4882393"/>
                  <a:pt x="1352550" y="4876800"/>
                </a:cubicBezTo>
                <a:cubicBezTo>
                  <a:pt x="1343322" y="4872845"/>
                  <a:pt x="1332752" y="4872151"/>
                  <a:pt x="1323975" y="4867275"/>
                </a:cubicBezTo>
                <a:cubicBezTo>
                  <a:pt x="1303961" y="4856156"/>
                  <a:pt x="1288545" y="4836415"/>
                  <a:pt x="1266825" y="4829175"/>
                </a:cubicBezTo>
                <a:cubicBezTo>
                  <a:pt x="1237264" y="4819321"/>
                  <a:pt x="1229575" y="4818255"/>
                  <a:pt x="1200150" y="4800600"/>
                </a:cubicBezTo>
                <a:cubicBezTo>
                  <a:pt x="1180517" y="4788820"/>
                  <a:pt x="1162050" y="4775200"/>
                  <a:pt x="1143000" y="4762500"/>
                </a:cubicBezTo>
                <a:cubicBezTo>
                  <a:pt x="1133475" y="4756150"/>
                  <a:pt x="1122520" y="4751545"/>
                  <a:pt x="1114425" y="4743450"/>
                </a:cubicBezTo>
                <a:cubicBezTo>
                  <a:pt x="1093359" y="4722384"/>
                  <a:pt x="1083797" y="4709086"/>
                  <a:pt x="1057275" y="4695825"/>
                </a:cubicBezTo>
                <a:cubicBezTo>
                  <a:pt x="1048295" y="4691335"/>
                  <a:pt x="1037477" y="4691176"/>
                  <a:pt x="1028700" y="4686300"/>
                </a:cubicBezTo>
                <a:cubicBezTo>
                  <a:pt x="1008686" y="4675181"/>
                  <a:pt x="990600" y="4660900"/>
                  <a:pt x="971550" y="4648200"/>
                </a:cubicBezTo>
                <a:cubicBezTo>
                  <a:pt x="962025" y="4641850"/>
                  <a:pt x="951070" y="4637245"/>
                  <a:pt x="942975" y="4629150"/>
                </a:cubicBezTo>
                <a:cubicBezTo>
                  <a:pt x="859493" y="4545668"/>
                  <a:pt x="965391" y="4647830"/>
                  <a:pt x="885825" y="4581525"/>
                </a:cubicBezTo>
                <a:cubicBezTo>
                  <a:pt x="875477" y="4572901"/>
                  <a:pt x="867598" y="4561574"/>
                  <a:pt x="857250" y="4552950"/>
                </a:cubicBezTo>
                <a:cubicBezTo>
                  <a:pt x="848456" y="4545621"/>
                  <a:pt x="837367" y="4541350"/>
                  <a:pt x="828675" y="4533900"/>
                </a:cubicBezTo>
                <a:cubicBezTo>
                  <a:pt x="747834" y="4464608"/>
                  <a:pt x="827602" y="4520484"/>
                  <a:pt x="762000" y="4476750"/>
                </a:cubicBezTo>
                <a:cubicBezTo>
                  <a:pt x="691546" y="4371069"/>
                  <a:pt x="811181" y="4543653"/>
                  <a:pt x="704850" y="4419600"/>
                </a:cubicBezTo>
                <a:cubicBezTo>
                  <a:pt x="626401" y="4328077"/>
                  <a:pt x="755631" y="4433873"/>
                  <a:pt x="647700" y="4352925"/>
                </a:cubicBezTo>
                <a:cubicBezTo>
                  <a:pt x="641350" y="4337050"/>
                  <a:pt x="639147" y="4318796"/>
                  <a:pt x="628650" y="4305300"/>
                </a:cubicBezTo>
                <a:cubicBezTo>
                  <a:pt x="616169" y="4289253"/>
                  <a:pt x="596220" y="4280706"/>
                  <a:pt x="581025" y="4267200"/>
                </a:cubicBezTo>
                <a:cubicBezTo>
                  <a:pt x="533684" y="4225119"/>
                  <a:pt x="553618" y="4241422"/>
                  <a:pt x="523875" y="4200525"/>
                </a:cubicBezTo>
                <a:cubicBezTo>
                  <a:pt x="505201" y="4174848"/>
                  <a:pt x="466725" y="4124325"/>
                  <a:pt x="466725" y="4124325"/>
                </a:cubicBezTo>
                <a:cubicBezTo>
                  <a:pt x="437592" y="4036925"/>
                  <a:pt x="486290" y="4172980"/>
                  <a:pt x="428625" y="4057650"/>
                </a:cubicBezTo>
                <a:cubicBezTo>
                  <a:pt x="419645" y="4039689"/>
                  <a:pt x="418555" y="4018461"/>
                  <a:pt x="409575" y="4000500"/>
                </a:cubicBezTo>
                <a:cubicBezTo>
                  <a:pt x="403225" y="3987800"/>
                  <a:pt x="396292" y="3975375"/>
                  <a:pt x="390525" y="3962400"/>
                </a:cubicBezTo>
                <a:cubicBezTo>
                  <a:pt x="372853" y="3922638"/>
                  <a:pt x="366505" y="3899864"/>
                  <a:pt x="352425" y="3857625"/>
                </a:cubicBezTo>
                <a:cubicBezTo>
                  <a:pt x="349250" y="3848100"/>
                  <a:pt x="345658" y="3838704"/>
                  <a:pt x="342900" y="3829050"/>
                </a:cubicBezTo>
                <a:cubicBezTo>
                  <a:pt x="336550" y="3806825"/>
                  <a:pt x="330744" y="3784437"/>
                  <a:pt x="323850" y="3762375"/>
                </a:cubicBezTo>
                <a:cubicBezTo>
                  <a:pt x="314866" y="3733625"/>
                  <a:pt x="302580" y="3705871"/>
                  <a:pt x="295275" y="3676650"/>
                </a:cubicBezTo>
                <a:cubicBezTo>
                  <a:pt x="281766" y="3622614"/>
                  <a:pt x="273577" y="3586260"/>
                  <a:pt x="257175" y="3533775"/>
                </a:cubicBezTo>
                <a:cubicBezTo>
                  <a:pt x="248191" y="3505025"/>
                  <a:pt x="237458" y="3476839"/>
                  <a:pt x="228600" y="3448050"/>
                </a:cubicBezTo>
                <a:cubicBezTo>
                  <a:pt x="223717" y="3432181"/>
                  <a:pt x="217787" y="3397848"/>
                  <a:pt x="209550" y="3381375"/>
                </a:cubicBezTo>
                <a:cubicBezTo>
                  <a:pt x="204430" y="3371136"/>
                  <a:pt x="196850" y="3362325"/>
                  <a:pt x="190500" y="3352800"/>
                </a:cubicBezTo>
                <a:cubicBezTo>
                  <a:pt x="168432" y="3242462"/>
                  <a:pt x="199003" y="3378309"/>
                  <a:pt x="152400" y="3238500"/>
                </a:cubicBezTo>
                <a:cubicBezTo>
                  <a:pt x="68432" y="2986596"/>
                  <a:pt x="187684" y="3306956"/>
                  <a:pt x="114300" y="3105150"/>
                </a:cubicBezTo>
                <a:cubicBezTo>
                  <a:pt x="110062" y="3093497"/>
                  <a:pt x="89769" y="3047148"/>
                  <a:pt x="85725" y="3028950"/>
                </a:cubicBezTo>
                <a:cubicBezTo>
                  <a:pt x="78696" y="2997320"/>
                  <a:pt x="71739" y="2935509"/>
                  <a:pt x="66675" y="2905125"/>
                </a:cubicBezTo>
                <a:cubicBezTo>
                  <a:pt x="64013" y="2889156"/>
                  <a:pt x="59440" y="2873527"/>
                  <a:pt x="57150" y="2857500"/>
                </a:cubicBezTo>
                <a:cubicBezTo>
                  <a:pt x="53084" y="2829038"/>
                  <a:pt x="50984" y="2800329"/>
                  <a:pt x="47625" y="2771775"/>
                </a:cubicBezTo>
                <a:cubicBezTo>
                  <a:pt x="44634" y="2746353"/>
                  <a:pt x="40647" y="2721046"/>
                  <a:pt x="38100" y="2695575"/>
                </a:cubicBezTo>
                <a:cubicBezTo>
                  <a:pt x="34296" y="2657533"/>
                  <a:pt x="32379" y="2619317"/>
                  <a:pt x="28575" y="2581275"/>
                </a:cubicBezTo>
                <a:cubicBezTo>
                  <a:pt x="26028" y="2555804"/>
                  <a:pt x="21777" y="2530527"/>
                  <a:pt x="19050" y="2505075"/>
                </a:cubicBezTo>
                <a:cubicBezTo>
                  <a:pt x="12251" y="2441621"/>
                  <a:pt x="0" y="2314575"/>
                  <a:pt x="0" y="2314575"/>
                </a:cubicBezTo>
                <a:cubicBezTo>
                  <a:pt x="3175" y="2225675"/>
                  <a:pt x="3798" y="2136647"/>
                  <a:pt x="9525" y="2047875"/>
                </a:cubicBezTo>
                <a:cubicBezTo>
                  <a:pt x="10171" y="2037856"/>
                  <a:pt x="13481" y="2027654"/>
                  <a:pt x="19050" y="2019300"/>
                </a:cubicBezTo>
                <a:cubicBezTo>
                  <a:pt x="36956" y="1992441"/>
                  <a:pt x="82068" y="1967763"/>
                  <a:pt x="104775" y="1952625"/>
                </a:cubicBezTo>
                <a:lnTo>
                  <a:pt x="133350" y="1933575"/>
                </a:lnTo>
                <a:cubicBezTo>
                  <a:pt x="142875" y="1927225"/>
                  <a:pt x="151065" y="1918145"/>
                  <a:pt x="161925" y="1914525"/>
                </a:cubicBezTo>
                <a:cubicBezTo>
                  <a:pt x="171450" y="1911350"/>
                  <a:pt x="181520" y="1909490"/>
                  <a:pt x="190500" y="1905000"/>
                </a:cubicBezTo>
                <a:cubicBezTo>
                  <a:pt x="200739" y="1899880"/>
                  <a:pt x="208614" y="1890599"/>
                  <a:pt x="219075" y="1885950"/>
                </a:cubicBezTo>
                <a:cubicBezTo>
                  <a:pt x="237425" y="1877795"/>
                  <a:pt x="257175" y="1873250"/>
                  <a:pt x="276225" y="1866900"/>
                </a:cubicBezTo>
                <a:cubicBezTo>
                  <a:pt x="285750" y="1863725"/>
                  <a:pt x="295060" y="1859810"/>
                  <a:pt x="304800" y="1857375"/>
                </a:cubicBezTo>
                <a:cubicBezTo>
                  <a:pt x="412412" y="1830472"/>
                  <a:pt x="355327" y="1843460"/>
                  <a:pt x="476250" y="1819275"/>
                </a:cubicBezTo>
                <a:cubicBezTo>
                  <a:pt x="492125" y="1816100"/>
                  <a:pt x="508516" y="1814870"/>
                  <a:pt x="523875" y="1809750"/>
                </a:cubicBezTo>
                <a:cubicBezTo>
                  <a:pt x="533400" y="1806575"/>
                  <a:pt x="542605" y="1802194"/>
                  <a:pt x="552450" y="1800225"/>
                </a:cubicBezTo>
                <a:cubicBezTo>
                  <a:pt x="603559" y="1790003"/>
                  <a:pt x="619892" y="1793954"/>
                  <a:pt x="666750" y="1781175"/>
                </a:cubicBezTo>
                <a:cubicBezTo>
                  <a:pt x="686123" y="1775891"/>
                  <a:pt x="707192" y="1773264"/>
                  <a:pt x="723900" y="1762125"/>
                </a:cubicBezTo>
                <a:cubicBezTo>
                  <a:pt x="760829" y="1737506"/>
                  <a:pt x="741615" y="1746695"/>
                  <a:pt x="781050" y="1733550"/>
                </a:cubicBezTo>
                <a:cubicBezTo>
                  <a:pt x="787400" y="1724025"/>
                  <a:pt x="792005" y="1713070"/>
                  <a:pt x="800100" y="1704975"/>
                </a:cubicBezTo>
                <a:cubicBezTo>
                  <a:pt x="857361" y="1647714"/>
                  <a:pt x="805824" y="1748777"/>
                  <a:pt x="885825" y="1628775"/>
                </a:cubicBezTo>
                <a:cubicBezTo>
                  <a:pt x="892175" y="1619250"/>
                  <a:pt x="899755" y="1610439"/>
                  <a:pt x="904875" y="1600200"/>
                </a:cubicBezTo>
                <a:cubicBezTo>
                  <a:pt x="909365" y="1591220"/>
                  <a:pt x="909524" y="1580402"/>
                  <a:pt x="914400" y="1571625"/>
                </a:cubicBezTo>
                <a:cubicBezTo>
                  <a:pt x="925519" y="1551611"/>
                  <a:pt x="945260" y="1536195"/>
                  <a:pt x="952500" y="1514475"/>
                </a:cubicBezTo>
                <a:cubicBezTo>
                  <a:pt x="965645" y="1475040"/>
                  <a:pt x="956456" y="1494254"/>
                  <a:pt x="981075" y="1457325"/>
                </a:cubicBezTo>
                <a:cubicBezTo>
                  <a:pt x="1018350" y="1308224"/>
                  <a:pt x="983538" y="1459064"/>
                  <a:pt x="1000125" y="1085850"/>
                </a:cubicBezTo>
                <a:cubicBezTo>
                  <a:pt x="1002074" y="1042002"/>
                  <a:pt x="1012040" y="970303"/>
                  <a:pt x="1019175" y="923925"/>
                </a:cubicBezTo>
                <a:cubicBezTo>
                  <a:pt x="1022112" y="904837"/>
                  <a:pt x="1028057" y="886077"/>
                  <a:pt x="1028700" y="866775"/>
                </a:cubicBezTo>
                <a:cubicBezTo>
                  <a:pt x="1031239" y="790617"/>
                  <a:pt x="1017587" y="657225"/>
                  <a:pt x="1019175" y="600075"/>
                </a:cubicBezTo>
                <a:close/>
              </a:path>
            </a:pathLst>
          </a:custGeom>
          <a:solidFill>
            <a:schemeClr val="accent3">
              <a:lumMod val="85000"/>
            </a:schemeClr>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0" u="none" strike="noStrike" cap="none" normalizeH="0" baseline="0">
              <a:ln>
                <a:noFill/>
              </a:ln>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54" name="Group 53"/>
          <p:cNvGrpSpPr/>
          <p:nvPr/>
        </p:nvGrpSpPr>
        <p:grpSpPr>
          <a:xfrm>
            <a:off x="3761523" y="1524000"/>
            <a:ext cx="4780679" cy="4649437"/>
            <a:chOff x="1602438" y="1095408"/>
            <a:chExt cx="4780679" cy="4649437"/>
          </a:xfrm>
        </p:grpSpPr>
        <p:sp>
          <p:nvSpPr>
            <p:cNvPr id="45" name="TextBox 44"/>
            <p:cNvSpPr txBox="1"/>
            <p:nvPr/>
          </p:nvSpPr>
          <p:spPr>
            <a:xfrm>
              <a:off x="4160514" y="1095408"/>
              <a:ext cx="822951" cy="646331"/>
            </a:xfrm>
            <a:prstGeom prst="rect">
              <a:avLst/>
            </a:prstGeom>
            <a:noFill/>
          </p:spPr>
          <p:txBody>
            <a:bodyPr wrap="square" rtlCol="0">
              <a:spAutoFit/>
            </a:bodyPr>
            <a:lstStyle/>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C1</a:t>
              </a:r>
            </a:p>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t>
              </a:r>
            </a:p>
          </p:txBody>
        </p:sp>
        <p:sp>
          <p:nvSpPr>
            <p:cNvPr id="46" name="TextBox 45"/>
            <p:cNvSpPr txBox="1"/>
            <p:nvPr/>
          </p:nvSpPr>
          <p:spPr>
            <a:xfrm>
              <a:off x="5160160" y="1398518"/>
              <a:ext cx="822951" cy="646331"/>
            </a:xfrm>
            <a:prstGeom prst="rect">
              <a:avLst/>
            </a:prstGeom>
            <a:noFill/>
          </p:spPr>
          <p:txBody>
            <a:bodyPr wrap="square" rtlCol="0">
              <a:spAutoFit/>
            </a:bodyPr>
            <a:lstStyle/>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C2</a:t>
              </a:r>
            </a:p>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t>
              </a:r>
            </a:p>
          </p:txBody>
        </p:sp>
        <p:sp>
          <p:nvSpPr>
            <p:cNvPr id="47" name="TextBox 46"/>
            <p:cNvSpPr txBox="1"/>
            <p:nvPr/>
          </p:nvSpPr>
          <p:spPr>
            <a:xfrm>
              <a:off x="5560166" y="2765236"/>
              <a:ext cx="822951" cy="646331"/>
            </a:xfrm>
            <a:prstGeom prst="rect">
              <a:avLst/>
            </a:prstGeom>
            <a:noFill/>
          </p:spPr>
          <p:txBody>
            <a:bodyPr wrap="square" rtlCol="0">
              <a:spAutoFit/>
            </a:bodyPr>
            <a:lstStyle/>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C3</a:t>
              </a:r>
            </a:p>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t>
              </a:r>
            </a:p>
          </p:txBody>
        </p:sp>
        <p:sp>
          <p:nvSpPr>
            <p:cNvPr id="48" name="TextBox 47"/>
            <p:cNvSpPr txBox="1"/>
            <p:nvPr/>
          </p:nvSpPr>
          <p:spPr>
            <a:xfrm>
              <a:off x="5176760" y="4177276"/>
              <a:ext cx="1197366" cy="646331"/>
            </a:xfrm>
            <a:prstGeom prst="rect">
              <a:avLst/>
            </a:prstGeom>
            <a:noFill/>
          </p:spPr>
          <p:txBody>
            <a:bodyPr wrap="square" rtlCol="0">
              <a:spAutoFit/>
            </a:bodyPr>
            <a:lstStyle/>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        C4</a:t>
              </a:r>
            </a:p>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t>
              </a:r>
            </a:p>
          </p:txBody>
        </p:sp>
        <p:sp>
          <p:nvSpPr>
            <p:cNvPr id="49" name="TextBox 48"/>
            <p:cNvSpPr txBox="1"/>
            <p:nvPr/>
          </p:nvSpPr>
          <p:spPr>
            <a:xfrm>
              <a:off x="5076853" y="5098514"/>
              <a:ext cx="1085061" cy="646331"/>
            </a:xfrm>
            <a:prstGeom prst="rect">
              <a:avLst/>
            </a:prstGeom>
            <a:noFill/>
          </p:spPr>
          <p:txBody>
            <a:bodyPr wrap="square" rtlCol="0">
              <a:spAutoFit/>
            </a:bodyPr>
            <a:lstStyle/>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      C5</a:t>
              </a:r>
            </a:p>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t>
              </a:r>
            </a:p>
          </p:txBody>
        </p:sp>
        <p:sp>
          <p:nvSpPr>
            <p:cNvPr id="50" name="TextBox 49"/>
            <p:cNvSpPr txBox="1"/>
            <p:nvPr/>
          </p:nvSpPr>
          <p:spPr>
            <a:xfrm>
              <a:off x="3280419" y="5076041"/>
              <a:ext cx="822951" cy="646331"/>
            </a:xfrm>
            <a:prstGeom prst="rect">
              <a:avLst/>
            </a:prstGeom>
            <a:noFill/>
          </p:spPr>
          <p:txBody>
            <a:bodyPr wrap="square" rtlCol="0">
              <a:spAutoFit/>
            </a:bodyPr>
            <a:lstStyle/>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C6</a:t>
              </a:r>
            </a:p>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t>
              </a:r>
            </a:p>
          </p:txBody>
        </p:sp>
        <p:sp>
          <p:nvSpPr>
            <p:cNvPr id="51" name="TextBox 50"/>
            <p:cNvSpPr txBox="1"/>
            <p:nvPr/>
          </p:nvSpPr>
          <p:spPr>
            <a:xfrm>
              <a:off x="2407998" y="4560080"/>
              <a:ext cx="822951" cy="646331"/>
            </a:xfrm>
            <a:prstGeom prst="rect">
              <a:avLst/>
            </a:prstGeom>
            <a:noFill/>
          </p:spPr>
          <p:txBody>
            <a:bodyPr wrap="square" rtlCol="0">
              <a:spAutoFit/>
            </a:bodyPr>
            <a:lstStyle/>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C7</a:t>
              </a:r>
            </a:p>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t>
              </a:r>
            </a:p>
          </p:txBody>
        </p:sp>
        <p:sp>
          <p:nvSpPr>
            <p:cNvPr id="52" name="TextBox 51"/>
            <p:cNvSpPr txBox="1"/>
            <p:nvPr/>
          </p:nvSpPr>
          <p:spPr>
            <a:xfrm>
              <a:off x="1602438" y="3146880"/>
              <a:ext cx="822951" cy="646331"/>
            </a:xfrm>
            <a:prstGeom prst="rect">
              <a:avLst/>
            </a:prstGeom>
            <a:noFill/>
          </p:spPr>
          <p:txBody>
            <a:bodyPr wrap="square" rtlCol="0">
              <a:spAutoFit/>
            </a:bodyPr>
            <a:lstStyle/>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C8</a:t>
              </a:r>
            </a:p>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t>
              </a:r>
            </a:p>
          </p:txBody>
        </p:sp>
        <p:sp>
          <p:nvSpPr>
            <p:cNvPr id="53" name="TextBox 52"/>
            <p:cNvSpPr txBox="1"/>
            <p:nvPr/>
          </p:nvSpPr>
          <p:spPr>
            <a:xfrm>
              <a:off x="3138320" y="1283147"/>
              <a:ext cx="822951" cy="646331"/>
            </a:xfrm>
            <a:prstGeom prst="rect">
              <a:avLst/>
            </a:prstGeom>
            <a:noFill/>
          </p:spPr>
          <p:txBody>
            <a:bodyPr wrap="square" rtlCol="0">
              <a:spAutoFit/>
            </a:bodyPr>
            <a:lstStyle/>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C9</a:t>
              </a:r>
            </a:p>
            <a:p>
              <a:pPr algn="ctr" fontAlgn="b"/>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t>
              </a:r>
            </a:p>
          </p:txBody>
        </p:sp>
      </p:grpSp>
      <p:grpSp>
        <p:nvGrpSpPr>
          <p:cNvPr id="61" name="Group 60"/>
          <p:cNvGrpSpPr/>
          <p:nvPr/>
        </p:nvGrpSpPr>
        <p:grpSpPr>
          <a:xfrm>
            <a:off x="6551509" y="2324585"/>
            <a:ext cx="1144691" cy="723415"/>
            <a:chOff x="4355806" y="1651788"/>
            <a:chExt cx="1144691" cy="723415"/>
          </a:xfrm>
        </p:grpSpPr>
        <p:cxnSp>
          <p:nvCxnSpPr>
            <p:cNvPr id="63" name="Straight Arrow Connector 62"/>
            <p:cNvCxnSpPr>
              <a:cxnSpLocks/>
            </p:cNvCxnSpPr>
            <p:nvPr/>
          </p:nvCxnSpPr>
          <p:spPr bwMode="auto">
            <a:xfrm flipV="1">
              <a:off x="5207612" y="1711656"/>
              <a:ext cx="292885" cy="663547"/>
            </a:xfrm>
            <a:prstGeom prst="straightConnector1">
              <a:avLst/>
            </a:prstGeom>
            <a:solidFill>
              <a:schemeClr val="accent1"/>
            </a:solidFill>
            <a:ln w="19050" cap="flat" cmpd="sng" algn="ctr">
              <a:solidFill>
                <a:srgbClr val="FF0000"/>
              </a:solidFill>
              <a:prstDash val="solid"/>
              <a:round/>
              <a:headEnd type="none" w="med" len="med"/>
              <a:tailEnd type="stealth"/>
            </a:ln>
            <a:effectLst/>
          </p:spPr>
        </p:cxnSp>
        <p:cxnSp>
          <p:nvCxnSpPr>
            <p:cNvPr id="65" name="Straight Arrow Connector 64"/>
            <p:cNvCxnSpPr>
              <a:cxnSpLocks/>
            </p:cNvCxnSpPr>
            <p:nvPr/>
          </p:nvCxnSpPr>
          <p:spPr bwMode="auto">
            <a:xfrm flipV="1">
              <a:off x="4355806" y="1651788"/>
              <a:ext cx="1074354" cy="182546"/>
            </a:xfrm>
            <a:prstGeom prst="straightConnector1">
              <a:avLst/>
            </a:prstGeom>
            <a:solidFill>
              <a:schemeClr val="accent1"/>
            </a:solidFill>
            <a:ln w="19050" cap="flat" cmpd="sng" algn="ctr">
              <a:solidFill>
                <a:srgbClr val="FF0000"/>
              </a:solidFill>
              <a:prstDash val="solid"/>
              <a:round/>
              <a:headEnd type="none" w="med" len="med"/>
              <a:tailEnd type="stealth"/>
            </a:ln>
            <a:effectLst/>
          </p:spPr>
        </p:cxnSp>
      </p:grpSp>
      <p:sp>
        <p:nvSpPr>
          <p:cNvPr id="77" name="TextBox 76"/>
          <p:cNvSpPr txBox="1"/>
          <p:nvPr/>
        </p:nvSpPr>
        <p:spPr>
          <a:xfrm>
            <a:off x="243124" y="1530955"/>
            <a:ext cx="3851101" cy="646331"/>
          </a:xfrm>
          <a:prstGeom prst="rect">
            <a:avLst/>
          </a:prstGeom>
          <a:noFill/>
        </p:spPr>
        <p:txBody>
          <a:bodyPr wrap="square" rtlCol="0">
            <a:spAutoFit/>
          </a:bodyPr>
          <a:lstStyle/>
          <a:p>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Amazon is planning to roll out same day delivery to 9 Cities: C1, C2,.., C9</a:t>
            </a:r>
            <a:endParaRPr lang="en-US" sz="1800" dirty="0">
              <a:latin typeface="Calibri" panose="020F0502020204030204" pitchFamily="34" charset="0"/>
              <a:cs typeface="Calibri" panose="020F0502020204030204" pitchFamily="34" charset="0"/>
            </a:endParaRPr>
          </a:p>
        </p:txBody>
      </p:sp>
      <p:grpSp>
        <p:nvGrpSpPr>
          <p:cNvPr id="79" name="Group 78"/>
          <p:cNvGrpSpPr/>
          <p:nvPr/>
        </p:nvGrpSpPr>
        <p:grpSpPr>
          <a:xfrm>
            <a:off x="243125" y="2177286"/>
            <a:ext cx="7559839" cy="2944468"/>
            <a:chOff x="150420" y="2153265"/>
            <a:chExt cx="7559839" cy="2944468"/>
          </a:xfrm>
        </p:grpSpPr>
        <p:grpSp>
          <p:nvGrpSpPr>
            <p:cNvPr id="66" name="Group 65"/>
            <p:cNvGrpSpPr/>
            <p:nvPr/>
          </p:nvGrpSpPr>
          <p:grpSpPr>
            <a:xfrm>
              <a:off x="4135294" y="2153265"/>
              <a:ext cx="3574965" cy="2944468"/>
              <a:chOff x="2615456" y="-668782"/>
              <a:chExt cx="3574965" cy="2944468"/>
            </a:xfrm>
          </p:grpSpPr>
          <p:sp>
            <p:nvSpPr>
              <p:cNvPr id="67" name="TextBox 66"/>
              <p:cNvSpPr txBox="1"/>
              <p:nvPr/>
            </p:nvSpPr>
            <p:spPr>
              <a:xfrm>
                <a:off x="3476087" y="-422142"/>
                <a:ext cx="822951" cy="646331"/>
              </a:xfrm>
              <a:prstGeom prst="rect">
                <a:avLst/>
              </a:prstGeom>
              <a:noFill/>
            </p:spPr>
            <p:txBody>
              <a:bodyPr wrap="square" rtlCol="0">
                <a:spAutoFit/>
              </a:bodyPr>
              <a:lstStyle/>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L1</a:t>
                </a:r>
              </a:p>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sym typeface="Wingdings"/>
                  </a:rPr>
                  <a:t></a:t>
                </a:r>
                <a:endPar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p:sp>
            <p:nvSpPr>
              <p:cNvPr id="68" name="TextBox 67"/>
              <p:cNvSpPr txBox="1"/>
              <p:nvPr/>
            </p:nvSpPr>
            <p:spPr>
              <a:xfrm>
                <a:off x="4432649" y="-668782"/>
                <a:ext cx="822951" cy="646331"/>
              </a:xfrm>
              <a:prstGeom prst="rect">
                <a:avLst/>
              </a:prstGeom>
              <a:noFill/>
            </p:spPr>
            <p:txBody>
              <a:bodyPr wrap="square" rtlCol="0">
                <a:spAutoFit/>
              </a:bodyPr>
              <a:lstStyle/>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L2</a:t>
                </a:r>
              </a:p>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sym typeface="Wingdings"/>
                  </a:rPr>
                  <a:t></a:t>
                </a:r>
                <a:endPar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p:sp>
            <p:nvSpPr>
              <p:cNvPr id="69" name="TextBox 68"/>
              <p:cNvSpPr txBox="1"/>
              <p:nvPr/>
            </p:nvSpPr>
            <p:spPr>
              <a:xfrm>
                <a:off x="5367470" y="-128079"/>
                <a:ext cx="822951" cy="646331"/>
              </a:xfrm>
              <a:prstGeom prst="rect">
                <a:avLst/>
              </a:prstGeom>
              <a:noFill/>
            </p:spPr>
            <p:txBody>
              <a:bodyPr wrap="square" rtlCol="0">
                <a:spAutoFit/>
              </a:bodyPr>
              <a:lstStyle/>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L3</a:t>
                </a:r>
              </a:p>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sym typeface="Wingdings"/>
                  </a:rPr>
                  <a:t></a:t>
                </a:r>
                <a:endPar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p:sp>
            <p:nvSpPr>
              <p:cNvPr id="70" name="TextBox 69"/>
              <p:cNvSpPr txBox="1"/>
              <p:nvPr/>
            </p:nvSpPr>
            <p:spPr>
              <a:xfrm>
                <a:off x="4887862" y="1209211"/>
                <a:ext cx="822951" cy="646331"/>
              </a:xfrm>
              <a:prstGeom prst="rect">
                <a:avLst/>
              </a:prstGeom>
              <a:noFill/>
            </p:spPr>
            <p:txBody>
              <a:bodyPr wrap="square" rtlCol="0">
                <a:spAutoFit/>
              </a:bodyPr>
              <a:lstStyle/>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L4</a:t>
                </a:r>
              </a:p>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sym typeface="Wingdings"/>
                  </a:rPr>
                  <a:t></a:t>
                </a:r>
                <a:endPar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p:sp>
            <p:nvSpPr>
              <p:cNvPr id="71" name="TextBox 70"/>
              <p:cNvSpPr txBox="1"/>
              <p:nvPr/>
            </p:nvSpPr>
            <p:spPr>
              <a:xfrm>
                <a:off x="3810518" y="1629355"/>
                <a:ext cx="822951" cy="646331"/>
              </a:xfrm>
              <a:prstGeom prst="rect">
                <a:avLst/>
              </a:prstGeom>
              <a:noFill/>
            </p:spPr>
            <p:txBody>
              <a:bodyPr wrap="square" rtlCol="0">
                <a:spAutoFit/>
              </a:bodyPr>
              <a:lstStyle/>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L5</a:t>
                </a:r>
              </a:p>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sym typeface="Wingdings"/>
                  </a:rPr>
                  <a:t></a:t>
                </a:r>
                <a:endPar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p:sp>
            <p:nvSpPr>
              <p:cNvPr id="72" name="TextBox 71"/>
              <p:cNvSpPr txBox="1"/>
              <p:nvPr/>
            </p:nvSpPr>
            <p:spPr>
              <a:xfrm>
                <a:off x="2972170" y="1330452"/>
                <a:ext cx="822951" cy="646331"/>
              </a:xfrm>
              <a:prstGeom prst="rect">
                <a:avLst/>
              </a:prstGeom>
              <a:noFill/>
            </p:spPr>
            <p:txBody>
              <a:bodyPr wrap="square" rtlCol="0">
                <a:spAutoFit/>
              </a:bodyPr>
              <a:lstStyle/>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L6</a:t>
                </a:r>
              </a:p>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sym typeface="Wingdings"/>
                  </a:rPr>
                  <a:t></a:t>
                </a:r>
                <a:endPar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p:sp>
            <p:nvSpPr>
              <p:cNvPr id="73" name="TextBox 72"/>
              <p:cNvSpPr txBox="1"/>
              <p:nvPr/>
            </p:nvSpPr>
            <p:spPr>
              <a:xfrm>
                <a:off x="2615456" y="478654"/>
                <a:ext cx="822951" cy="646331"/>
              </a:xfrm>
              <a:prstGeom prst="rect">
                <a:avLst/>
              </a:prstGeom>
              <a:noFill/>
            </p:spPr>
            <p:txBody>
              <a:bodyPr wrap="square" rtlCol="0">
                <a:spAutoFit/>
              </a:bodyPr>
              <a:lstStyle/>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L7</a:t>
                </a:r>
              </a:p>
              <a:p>
                <a:pPr algn="ctr" fontAlgn="b"/>
                <a:r>
                  <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sym typeface="Wingdings"/>
                  </a:rPr>
                  <a:t></a:t>
                </a:r>
                <a:endParaRPr lang="en-US" sz="1800" dirty="0">
                  <a:solidFill>
                    <a:srgbClr val="0000FF"/>
                  </a:solidFill>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p:grpSp>
        <p:sp>
          <p:nvSpPr>
            <p:cNvPr id="78" name="TextBox 77"/>
            <p:cNvSpPr txBox="1"/>
            <p:nvPr/>
          </p:nvSpPr>
          <p:spPr>
            <a:xfrm>
              <a:off x="150420" y="2738050"/>
              <a:ext cx="3185876" cy="1200329"/>
            </a:xfrm>
            <a:prstGeom prst="rect">
              <a:avLst/>
            </a:prstGeom>
            <a:noFill/>
          </p:spPr>
          <p:txBody>
            <a:bodyPr wrap="square" rtlCol="0">
              <a:spAutoFit/>
            </a:bodyPr>
            <a:lstStyle/>
            <a:p>
              <a:r>
                <a:rPr lang="en-US" sz="1800"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Seven</a:t>
              </a:r>
              <a:r>
                <a:rPr lang="en-US" sz="1800" dirty="0">
                  <a:solidFill>
                    <a:srgbClr val="FF0000"/>
                  </a:solidFill>
                  <a:effectLst>
                    <a:outerShdw blurRad="38100" dist="38100" dir="2700000" algn="tl">
                      <a:srgbClr val="FFFFFF"/>
                    </a:outerShdw>
                  </a:effectLst>
                  <a:latin typeface="Calibri" panose="020F0502020204030204" pitchFamily="34" charset="0"/>
                  <a:cs typeface="Calibri" panose="020F0502020204030204" pitchFamily="34" charset="0"/>
                </a:rPr>
                <a:t> </a:t>
              </a:r>
              <a:r>
                <a:rPr lang="en-US" sz="1800"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distribution center locations </a:t>
              </a:r>
              <a:r>
                <a:rPr lang="en-US" sz="1800" dirty="0">
                  <a:effectLst>
                    <a:outerShdw blurRad="38100" dist="38100" dir="2700000" algn="tl">
                      <a:srgbClr val="FFFFFF"/>
                    </a:outerShdw>
                  </a:effectLst>
                  <a:latin typeface="Calibri" panose="020F0502020204030204" pitchFamily="34" charset="0"/>
                  <a:cs typeface="Calibri" panose="020F0502020204030204" pitchFamily="34" charset="0"/>
                </a:rPr>
                <a:t>(L1, L2, …, L7) have been identified as potential locations.</a:t>
              </a:r>
              <a:endParaRPr lang="en-US" sz="1800" dirty="0">
                <a:latin typeface="Calibri" panose="020F0502020204030204" pitchFamily="34" charset="0"/>
                <a:cs typeface="Calibri" panose="020F0502020204030204" pitchFamily="34" charset="0"/>
              </a:endParaRPr>
            </a:p>
          </p:txBody>
        </p:sp>
      </p:grpSp>
      <p:sp>
        <p:nvSpPr>
          <p:cNvPr id="80" name="TextBox 79"/>
          <p:cNvSpPr txBox="1"/>
          <p:nvPr/>
        </p:nvSpPr>
        <p:spPr>
          <a:xfrm>
            <a:off x="228600" y="4798588"/>
            <a:ext cx="2991955" cy="923330"/>
          </a:xfrm>
          <a:prstGeom prst="rect">
            <a:avLst/>
          </a:prstGeom>
          <a:noFill/>
        </p:spPr>
        <p:txBody>
          <a:bodyPr wrap="square" rtlCol="0">
            <a:spAutoFit/>
          </a:bodyPr>
          <a:lstStyle/>
          <a:p>
            <a:r>
              <a:rPr lang="en-US" sz="18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rPr>
              <a:t>Not all cities can be reached from all potential locations within the same day.</a:t>
            </a:r>
          </a:p>
        </p:txBody>
      </p:sp>
      <p:sp>
        <p:nvSpPr>
          <p:cNvPr id="38" name="TextBox 37"/>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Network design (Set covering problem)</a:t>
            </a:r>
          </a:p>
        </p:txBody>
      </p:sp>
      <p:sp>
        <p:nvSpPr>
          <p:cNvPr id="3" name="Slide Number Placeholder 2"/>
          <p:cNvSpPr>
            <a:spLocks noGrp="1"/>
          </p:cNvSpPr>
          <p:nvPr>
            <p:ph type="sldNum" sz="quarter" idx="11"/>
          </p:nvPr>
        </p:nvSpPr>
        <p:spPr>
          <a:xfrm>
            <a:off x="4487004" y="6583713"/>
            <a:ext cx="1905000" cy="274287"/>
          </a:xfrm>
        </p:spPr>
        <p:txBody>
          <a:bodyPr/>
          <a:lstStyle/>
          <a:p>
            <a:fld id="{D800FC57-747A-4054-A3DF-63D163080A4A}" type="slidenum">
              <a:rPr lang="en-US" smtClean="0"/>
              <a:pPr/>
              <a:t>33</a:t>
            </a:fld>
            <a:endParaRPr lang="en-US" dirty="0"/>
          </a:p>
        </p:txBody>
      </p:sp>
      <p:grpSp>
        <p:nvGrpSpPr>
          <p:cNvPr id="62" name="Group 61"/>
          <p:cNvGrpSpPr/>
          <p:nvPr/>
        </p:nvGrpSpPr>
        <p:grpSpPr>
          <a:xfrm>
            <a:off x="4661289" y="2286000"/>
            <a:ext cx="1748981" cy="1354575"/>
            <a:chOff x="1992305" y="2073606"/>
            <a:chExt cx="5125006" cy="1000901"/>
          </a:xfrm>
        </p:grpSpPr>
        <p:cxnSp>
          <p:nvCxnSpPr>
            <p:cNvPr id="74" name="Straight Arrow Connector 73"/>
            <p:cNvCxnSpPr>
              <a:cxnSpLocks/>
            </p:cNvCxnSpPr>
            <p:nvPr/>
          </p:nvCxnSpPr>
          <p:spPr bwMode="auto">
            <a:xfrm flipH="1" flipV="1">
              <a:off x="5250690" y="2073606"/>
              <a:ext cx="1866621" cy="144909"/>
            </a:xfrm>
            <a:prstGeom prst="straightConnector1">
              <a:avLst/>
            </a:prstGeom>
            <a:solidFill>
              <a:schemeClr val="accent1"/>
            </a:solidFill>
            <a:ln w="19050" cap="flat" cmpd="sng" algn="ctr">
              <a:solidFill>
                <a:srgbClr val="FF0000"/>
              </a:solidFill>
              <a:prstDash val="solid"/>
              <a:round/>
              <a:headEnd type="none" w="med" len="med"/>
              <a:tailEnd type="stealth"/>
            </a:ln>
            <a:effectLst/>
          </p:spPr>
        </p:cxnSp>
        <p:cxnSp>
          <p:nvCxnSpPr>
            <p:cNvPr id="75" name="Straight Arrow Connector 74"/>
            <p:cNvCxnSpPr>
              <a:cxnSpLocks/>
            </p:cNvCxnSpPr>
            <p:nvPr/>
          </p:nvCxnSpPr>
          <p:spPr bwMode="auto">
            <a:xfrm flipV="1">
              <a:off x="4586629" y="2095710"/>
              <a:ext cx="395145" cy="291497"/>
            </a:xfrm>
            <a:prstGeom prst="straightConnector1">
              <a:avLst/>
            </a:prstGeom>
            <a:solidFill>
              <a:schemeClr val="accent1"/>
            </a:solidFill>
            <a:ln w="19050" cap="flat" cmpd="sng" algn="ctr">
              <a:solidFill>
                <a:srgbClr val="FF0000"/>
              </a:solidFill>
              <a:prstDash val="solid"/>
              <a:round/>
              <a:headEnd type="none" w="med" len="med"/>
              <a:tailEnd type="stealth"/>
            </a:ln>
            <a:effectLst/>
          </p:spPr>
        </p:cxnSp>
        <p:cxnSp>
          <p:nvCxnSpPr>
            <p:cNvPr id="76" name="Straight Arrow Connector 75"/>
            <p:cNvCxnSpPr>
              <a:cxnSpLocks/>
            </p:cNvCxnSpPr>
            <p:nvPr/>
          </p:nvCxnSpPr>
          <p:spPr bwMode="auto">
            <a:xfrm flipV="1">
              <a:off x="1992305" y="2082285"/>
              <a:ext cx="2933780" cy="992222"/>
            </a:xfrm>
            <a:prstGeom prst="straightConnector1">
              <a:avLst/>
            </a:prstGeom>
            <a:solidFill>
              <a:schemeClr val="accent1"/>
            </a:solidFill>
            <a:ln w="19050" cap="flat" cmpd="sng" algn="ctr">
              <a:solidFill>
                <a:srgbClr val="FF0000"/>
              </a:solidFill>
              <a:prstDash val="solid"/>
              <a:round/>
              <a:headEnd type="none" w="med" len="med"/>
              <a:tailEnd type="stealth"/>
            </a:ln>
            <a:effectLst/>
          </p:spPr>
        </p:cxnSp>
      </p:grpSp>
    </p:spTree>
    <p:extLst>
      <p:ext uri="{BB962C8B-B14F-4D97-AF65-F5344CB8AC3E}">
        <p14:creationId xmlns:p14="http://schemas.microsoft.com/office/powerpoint/2010/main" val="390250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9CC1E4-A2CA-4B4E-92A7-A84CDBFE4E1B}"/>
              </a:ext>
            </a:extLst>
          </p:cNvPr>
          <p:cNvSpPr>
            <a:spLocks noGrp="1"/>
          </p:cNvSpPr>
          <p:nvPr>
            <p:ph type="sldNum" sz="quarter" idx="11"/>
          </p:nvPr>
        </p:nvSpPr>
        <p:spPr/>
        <p:txBody>
          <a:bodyPr/>
          <a:lstStyle/>
          <a:p>
            <a:fld id="{D800FC57-747A-4054-A3DF-63D163080A4A}" type="slidenum">
              <a:rPr lang="en-US" smtClean="0"/>
              <a:pPr/>
              <a:t>34</a:t>
            </a:fld>
            <a:endParaRPr lang="en-US" dirty="0"/>
          </a:p>
        </p:txBody>
      </p:sp>
      <p:graphicFrame>
        <p:nvGraphicFramePr>
          <p:cNvPr id="3" name="Table 2">
            <a:extLst>
              <a:ext uri="{FF2B5EF4-FFF2-40B4-BE49-F238E27FC236}">
                <a16:creationId xmlns:a16="http://schemas.microsoft.com/office/drawing/2014/main" id="{33802A77-F765-F646-9104-E35FB9DD93EE}"/>
              </a:ext>
            </a:extLst>
          </p:cNvPr>
          <p:cNvGraphicFramePr>
            <a:graphicFrameLocks noGrp="1"/>
          </p:cNvGraphicFramePr>
          <p:nvPr>
            <p:extLst>
              <p:ext uri="{D42A27DB-BD31-4B8C-83A1-F6EECF244321}">
                <p14:modId xmlns:p14="http://schemas.microsoft.com/office/powerpoint/2010/main" val="1585498434"/>
              </p:ext>
            </p:extLst>
          </p:nvPr>
        </p:nvGraphicFramePr>
        <p:xfrm>
          <a:off x="609600" y="1295400"/>
          <a:ext cx="4800600" cy="4572000"/>
        </p:xfrm>
        <a:graphic>
          <a:graphicData uri="http://schemas.openxmlformats.org/drawingml/2006/table">
            <a:tbl>
              <a:tblPr firstRow="1" bandRow="1">
                <a:tableStyleId>{5C22544A-7EE6-4342-B048-85BDC9FD1C3A}</a:tableStyleId>
              </a:tblPr>
              <a:tblGrid>
                <a:gridCol w="1814052">
                  <a:extLst>
                    <a:ext uri="{9D8B030D-6E8A-4147-A177-3AD203B41FA5}">
                      <a16:colId xmlns:a16="http://schemas.microsoft.com/office/drawing/2014/main" val="2889531085"/>
                    </a:ext>
                  </a:extLst>
                </a:gridCol>
                <a:gridCol w="2986548">
                  <a:extLst>
                    <a:ext uri="{9D8B030D-6E8A-4147-A177-3AD203B41FA5}">
                      <a16:colId xmlns:a16="http://schemas.microsoft.com/office/drawing/2014/main" val="1334618422"/>
                    </a:ext>
                  </a:extLst>
                </a:gridCol>
              </a:tblGrid>
              <a:tr h="356429">
                <a:tc>
                  <a:txBody>
                    <a:bodyPr/>
                    <a:lstStyle/>
                    <a:p>
                      <a:r>
                        <a:rPr lang="en-US" sz="2400" dirty="0">
                          <a:solidFill>
                            <a:schemeClr val="tx1"/>
                          </a:solidFill>
                          <a:latin typeface="Calibri" panose="020F0502020204030204" pitchFamily="34" charset="0"/>
                          <a:cs typeface="Calibri" panose="020F0502020204030204" pitchFamily="34" charset="0"/>
                        </a:rPr>
                        <a:t>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2400" dirty="0">
                          <a:solidFill>
                            <a:schemeClr val="tx1"/>
                          </a:solidFill>
                          <a:latin typeface="Calibri" panose="020F0502020204030204" pitchFamily="34" charset="0"/>
                          <a:cs typeface="Calibri" panose="020F0502020204030204" pitchFamily="34" charset="0"/>
                        </a:rPr>
                        <a:t>Can </a:t>
                      </a:r>
                      <a:r>
                        <a:rPr lang="en-US" sz="2400">
                          <a:solidFill>
                            <a:schemeClr val="tx1"/>
                          </a:solidFill>
                          <a:latin typeface="Calibri" panose="020F0502020204030204" pitchFamily="34" charset="0"/>
                          <a:cs typeface="Calibri" panose="020F0502020204030204" pitchFamily="34" charset="0"/>
                        </a:rPr>
                        <a:t>be reached</a:t>
                      </a:r>
                      <a:r>
                        <a:rPr lang="en-US" sz="2400" baseline="0">
                          <a:solidFill>
                            <a:schemeClr val="tx1"/>
                          </a:solidFill>
                          <a:latin typeface="Calibri" panose="020F0502020204030204" pitchFamily="34" charset="0"/>
                          <a:cs typeface="Calibri" panose="020F0502020204030204" pitchFamily="34" charset="0"/>
                        </a:rPr>
                        <a:t> from</a:t>
                      </a:r>
                      <a:endParaRPr lang="en-US" sz="2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716766650"/>
                  </a:ext>
                </a:extLst>
              </a:tr>
              <a:tr h="356429">
                <a:tc>
                  <a:txBody>
                    <a:bodyPr/>
                    <a:lstStyle/>
                    <a:p>
                      <a:r>
                        <a:rPr lang="en-US" sz="2400" dirty="0">
                          <a:solidFill>
                            <a:schemeClr val="tx1"/>
                          </a:solidFill>
                          <a:latin typeface="Calibri" panose="020F0502020204030204" pitchFamily="34" charset="0"/>
                          <a:cs typeface="Calibri" panose="020F0502020204030204" pitchFamily="34" charset="0"/>
                        </a:rPr>
                        <a:t>C1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chemeClr val="tx1"/>
                          </a:solidFill>
                          <a:latin typeface="Calibri" panose="020F0502020204030204" pitchFamily="34" charset="0"/>
                          <a:cs typeface="Calibri" panose="020F0502020204030204" pitchFamily="34" charset="0"/>
                        </a:rPr>
                        <a:t>L2, L4,</a:t>
                      </a:r>
                      <a:r>
                        <a:rPr lang="en-US" sz="2400" baseline="0" dirty="0">
                          <a:solidFill>
                            <a:schemeClr val="tx1"/>
                          </a:solidFill>
                          <a:latin typeface="Calibri" panose="020F0502020204030204" pitchFamily="34" charset="0"/>
                          <a:cs typeface="Calibri" panose="020F0502020204030204" pitchFamily="34" charset="0"/>
                        </a:rPr>
                        <a:t> L7</a:t>
                      </a:r>
                      <a:endParaRPr lang="en-US" sz="24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0630980"/>
                  </a:ext>
                </a:extLst>
              </a:tr>
              <a:tr h="356429">
                <a:tc>
                  <a:txBody>
                    <a:bodyPr/>
                    <a:lstStyle/>
                    <a:p>
                      <a:r>
                        <a:rPr lang="en-US" sz="2400" dirty="0">
                          <a:solidFill>
                            <a:schemeClr val="tx1"/>
                          </a:solidFill>
                          <a:latin typeface="Calibri" panose="020F0502020204030204" pitchFamily="34" charset="0"/>
                          <a:cs typeface="Calibri" panose="020F0502020204030204" pitchFamily="34" charset="0"/>
                        </a:rPr>
                        <a:t>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chemeClr val="tx1"/>
                          </a:solidFill>
                          <a:latin typeface="Calibri" panose="020F0502020204030204" pitchFamily="34" charset="0"/>
                          <a:cs typeface="Calibri" panose="020F0502020204030204" pitchFamily="34" charset="0"/>
                        </a:rPr>
                        <a:t>L1, L6, L7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06774"/>
                  </a:ext>
                </a:extLst>
              </a:tr>
              <a:tr h="356429">
                <a:tc>
                  <a:txBody>
                    <a:bodyPr/>
                    <a:lstStyle/>
                    <a:p>
                      <a:r>
                        <a:rPr lang="en-US" sz="2400" dirty="0">
                          <a:solidFill>
                            <a:schemeClr val="tx1"/>
                          </a:solidFill>
                          <a:latin typeface="Calibri" panose="020F0502020204030204" pitchFamily="34" charset="0"/>
                          <a:cs typeface="Calibri" panose="020F0502020204030204" pitchFamily="34" charset="0"/>
                        </a:rPr>
                        <a:t>C3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chemeClr val="tx1"/>
                          </a:solidFill>
                          <a:latin typeface="Calibri" panose="020F0502020204030204" pitchFamily="34" charset="0"/>
                          <a:cs typeface="Calibri" panose="020F0502020204030204" pitchFamily="34" charset="0"/>
                        </a:rPr>
                        <a:t>L2, L6, L7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4628375"/>
                  </a:ext>
                </a:extLst>
              </a:tr>
              <a:tr h="356429">
                <a:tc>
                  <a:txBody>
                    <a:bodyPr/>
                    <a:lstStyle/>
                    <a:p>
                      <a:r>
                        <a:rPr lang="en-US" sz="2400" dirty="0">
                          <a:solidFill>
                            <a:schemeClr val="tx1"/>
                          </a:solidFill>
                          <a:latin typeface="Calibri" panose="020F0502020204030204" pitchFamily="34" charset="0"/>
                          <a:cs typeface="Calibri" panose="020F0502020204030204" pitchFamily="34" charset="0"/>
                        </a:rPr>
                        <a:t>C4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chemeClr val="tx1"/>
                          </a:solidFill>
                          <a:latin typeface="Calibri" panose="020F0502020204030204" pitchFamily="34" charset="0"/>
                          <a:cs typeface="Calibri" panose="020F0502020204030204" pitchFamily="34" charset="0"/>
                        </a:rPr>
                        <a:t>L2, L3, L5, L6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5736079"/>
                  </a:ext>
                </a:extLst>
              </a:tr>
              <a:tr h="356429">
                <a:tc>
                  <a:txBody>
                    <a:bodyPr/>
                    <a:lstStyle/>
                    <a:p>
                      <a:r>
                        <a:rPr lang="en-US" sz="2400" dirty="0">
                          <a:solidFill>
                            <a:schemeClr val="tx1"/>
                          </a:solidFill>
                          <a:latin typeface="Calibri" panose="020F0502020204030204" pitchFamily="34" charset="0"/>
                          <a:cs typeface="Calibri" panose="020F0502020204030204" pitchFamily="34" charset="0"/>
                        </a:rPr>
                        <a:t>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chemeClr val="tx1"/>
                          </a:solidFill>
                          <a:latin typeface="Calibri" panose="020F0502020204030204" pitchFamily="34" charset="0"/>
                          <a:cs typeface="Calibri" panose="020F0502020204030204" pitchFamily="34" charset="0"/>
                        </a:rPr>
                        <a:t>L1, L3, L5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660452"/>
                  </a:ext>
                </a:extLst>
              </a:tr>
              <a:tr h="356429">
                <a:tc>
                  <a:txBody>
                    <a:bodyPr/>
                    <a:lstStyle/>
                    <a:p>
                      <a:r>
                        <a:rPr lang="en-US" sz="2400" dirty="0">
                          <a:solidFill>
                            <a:schemeClr val="tx1"/>
                          </a:solidFill>
                          <a:latin typeface="Calibri" panose="020F0502020204030204" pitchFamily="34" charset="0"/>
                          <a:cs typeface="Calibri" panose="020F0502020204030204" pitchFamily="34" charset="0"/>
                        </a:rPr>
                        <a:t>C6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chemeClr val="tx1"/>
                          </a:solidFill>
                          <a:latin typeface="Calibri" panose="020F0502020204030204" pitchFamily="34" charset="0"/>
                          <a:cs typeface="Calibri" panose="020F0502020204030204" pitchFamily="34" charset="0"/>
                        </a:rPr>
                        <a:t>L1, L4, L6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9589435"/>
                  </a:ext>
                </a:extLst>
              </a:tr>
              <a:tr h="356429">
                <a:tc>
                  <a:txBody>
                    <a:bodyPr/>
                    <a:lstStyle/>
                    <a:p>
                      <a:r>
                        <a:rPr lang="en-US" sz="2400" dirty="0">
                          <a:solidFill>
                            <a:schemeClr val="tx1"/>
                          </a:solidFill>
                          <a:latin typeface="Calibri" panose="020F0502020204030204" pitchFamily="34" charset="0"/>
                          <a:cs typeface="Calibri" panose="020F0502020204030204" pitchFamily="34" charset="0"/>
                        </a:rPr>
                        <a:t>C7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chemeClr val="tx1"/>
                          </a:solidFill>
                          <a:latin typeface="Calibri" panose="020F0502020204030204" pitchFamily="34" charset="0"/>
                          <a:cs typeface="Calibri" panose="020F0502020204030204" pitchFamily="34" charset="0"/>
                        </a:rPr>
                        <a:t>L1, L7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134396"/>
                  </a:ext>
                </a:extLst>
              </a:tr>
              <a:tr h="356429">
                <a:tc>
                  <a:txBody>
                    <a:bodyPr/>
                    <a:lstStyle/>
                    <a:p>
                      <a:r>
                        <a:rPr lang="en-US" sz="2400" dirty="0">
                          <a:solidFill>
                            <a:schemeClr val="tx1"/>
                          </a:solidFill>
                          <a:latin typeface="Calibri" panose="020F0502020204030204" pitchFamily="34" charset="0"/>
                          <a:cs typeface="Calibri" panose="020F0502020204030204" pitchFamily="34" charset="0"/>
                        </a:rPr>
                        <a:t>C8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chemeClr val="tx1"/>
                          </a:solidFill>
                          <a:latin typeface="Calibri" panose="020F0502020204030204" pitchFamily="34" charset="0"/>
                          <a:cs typeface="Calibri" panose="020F0502020204030204" pitchFamily="34" charset="0"/>
                        </a:rPr>
                        <a:t>L3, L4, L5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837022"/>
                  </a:ext>
                </a:extLst>
              </a:tr>
              <a:tr h="356429">
                <a:tc>
                  <a:txBody>
                    <a:bodyPr/>
                    <a:lstStyle/>
                    <a:p>
                      <a:r>
                        <a:rPr lang="en-US" sz="2400" dirty="0">
                          <a:solidFill>
                            <a:schemeClr val="tx1"/>
                          </a:solidFill>
                          <a:latin typeface="Calibri" panose="020F0502020204030204" pitchFamily="34" charset="0"/>
                          <a:cs typeface="Calibri" panose="020F0502020204030204" pitchFamily="34" charset="0"/>
                        </a:rPr>
                        <a:t>C9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dirty="0">
                          <a:solidFill>
                            <a:schemeClr val="tx1"/>
                          </a:solidFill>
                          <a:latin typeface="Calibri" panose="020F0502020204030204" pitchFamily="34" charset="0"/>
                          <a:cs typeface="Calibri" panose="020F0502020204030204" pitchFamily="34" charset="0"/>
                        </a:rPr>
                        <a:t>L1, L5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4149754"/>
                  </a:ext>
                </a:extLst>
              </a:tr>
            </a:tbl>
          </a:graphicData>
        </a:graphic>
      </p:graphicFrame>
      <p:sp>
        <p:nvSpPr>
          <p:cNvPr id="4" name="TextBox 3">
            <a:extLst>
              <a:ext uri="{FF2B5EF4-FFF2-40B4-BE49-F238E27FC236}">
                <a16:creationId xmlns:a16="http://schemas.microsoft.com/office/drawing/2014/main" id="{B83DCD69-D848-7E48-B6CB-BD981B37F82A}"/>
              </a:ext>
            </a:extLst>
          </p:cNvPr>
          <p:cNvSpPr txBox="1"/>
          <p:nvPr/>
        </p:nvSpPr>
        <p:spPr>
          <a:xfrm>
            <a:off x="5638800" y="4083784"/>
            <a:ext cx="3352800" cy="1631216"/>
          </a:xfrm>
          <a:prstGeom prst="rect">
            <a:avLst/>
          </a:prstGeom>
          <a:noFill/>
        </p:spPr>
        <p:txBody>
          <a:bodyPr wrap="square" rtlCol="0">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Determine which locations should be selected as new distribution centers to </a:t>
            </a:r>
            <a:r>
              <a:rPr lang="en-US" sz="2000" i="1" dirty="0">
                <a:solidFill>
                  <a:srgbClr val="FF0000"/>
                </a:solidFill>
                <a:effectLst>
                  <a:outerShdw blurRad="38100" dist="38100" dir="2700000" algn="tl">
                    <a:srgbClr val="FFFFFF"/>
                  </a:outerShdw>
                </a:effectLst>
                <a:latin typeface="Calibri" panose="020F0502020204030204" pitchFamily="34" charset="0"/>
                <a:cs typeface="Calibri" panose="020F0502020204030204" pitchFamily="34" charset="0"/>
              </a:rPr>
              <a:t>cover all cities </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with minimum number of distribution centers</a:t>
            </a:r>
            <a:endParaRPr lang="en-US" sz="2000" dirty="0">
              <a:effectLst>
                <a:outerShdw blurRad="38100" dist="38100" dir="2700000" algn="tl">
                  <a:srgbClr val="FFFFFF"/>
                </a:outerShdw>
              </a:effectLst>
              <a:latin typeface="Calibri" panose="020F0502020204030204" pitchFamily="34" charset="0"/>
              <a:ea typeface="Verdana" pitchFamily="34" charset="0"/>
              <a:cs typeface="Calibri" panose="020F0502020204030204" pitchFamily="34" charset="0"/>
            </a:endParaRPr>
          </a:p>
        </p:txBody>
      </p:sp>
      <p:sp>
        <p:nvSpPr>
          <p:cNvPr id="5" name="TextBox 4">
            <a:extLst>
              <a:ext uri="{FF2B5EF4-FFF2-40B4-BE49-F238E27FC236}">
                <a16:creationId xmlns:a16="http://schemas.microsoft.com/office/drawing/2014/main" id="{FA1FEC6E-5CE7-1D43-BA0A-99C890C26729}"/>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Network design (Set covering problem)</a:t>
            </a:r>
          </a:p>
        </p:txBody>
      </p:sp>
      <p:pic>
        <p:nvPicPr>
          <p:cNvPr id="6" name="Picture 5">
            <a:extLst>
              <a:ext uri="{FF2B5EF4-FFF2-40B4-BE49-F238E27FC236}">
                <a16:creationId xmlns:a16="http://schemas.microsoft.com/office/drawing/2014/main" id="{40B96F39-9726-564B-B31F-BE4B87284CDB}"/>
              </a:ext>
            </a:extLst>
          </p:cNvPr>
          <p:cNvPicPr>
            <a:picLocks noChangeAspect="1"/>
          </p:cNvPicPr>
          <p:nvPr/>
        </p:nvPicPr>
        <p:blipFill>
          <a:blip r:embed="rId2"/>
          <a:stretch>
            <a:fillRect/>
          </a:stretch>
        </p:blipFill>
        <p:spPr>
          <a:xfrm>
            <a:off x="5791199" y="944294"/>
            <a:ext cx="3138539" cy="2971150"/>
          </a:xfrm>
          <a:prstGeom prst="rect">
            <a:avLst/>
          </a:prstGeom>
        </p:spPr>
      </p:pic>
    </p:spTree>
    <p:extLst>
      <p:ext uri="{BB962C8B-B14F-4D97-AF65-F5344CB8AC3E}">
        <p14:creationId xmlns:p14="http://schemas.microsoft.com/office/powerpoint/2010/main" val="364942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Set Covering Problem: GAP</a:t>
            </a:r>
          </a:p>
        </p:txBody>
      </p:sp>
      <p:sp>
        <p:nvSpPr>
          <p:cNvPr id="29" name="Content Placeholder 2"/>
          <p:cNvSpPr>
            <a:spLocks noGrp="1"/>
          </p:cNvSpPr>
          <p:nvPr>
            <p:ph idx="1"/>
          </p:nvPr>
        </p:nvSpPr>
        <p:spPr>
          <a:xfrm>
            <a:off x="233331" y="1371600"/>
            <a:ext cx="8683646" cy="4087504"/>
          </a:xfrm>
        </p:spPr>
        <p:txBody>
          <a:bodyPr>
            <a:normAutofit/>
          </a:bodyPr>
          <a:lstStyle/>
          <a:p>
            <a:r>
              <a:rPr lang="en-US" sz="2200" dirty="0"/>
              <a:t>Define Model in Words</a:t>
            </a:r>
          </a:p>
          <a:p>
            <a:pPr lvl="1"/>
            <a:r>
              <a:rPr lang="en-US" sz="2200" b="1" dirty="0"/>
              <a:t>O:</a:t>
            </a:r>
            <a:r>
              <a:rPr lang="en-US" sz="2200" dirty="0"/>
              <a:t> Objective </a:t>
            </a:r>
            <a:endParaRPr lang="en-US" sz="2200" dirty="0">
              <a:solidFill>
                <a:srgbClr val="FF0000"/>
              </a:solidFill>
            </a:endParaRPr>
          </a:p>
          <a:p>
            <a:pPr lvl="1"/>
            <a:r>
              <a:rPr lang="en-US" sz="2200" b="1" dirty="0"/>
              <a:t>D:</a:t>
            </a:r>
            <a:r>
              <a:rPr lang="en-US" sz="2200" dirty="0"/>
              <a:t> Decision Variables </a:t>
            </a:r>
            <a:endParaRPr lang="en-US" sz="2200" dirty="0">
              <a:solidFill>
                <a:srgbClr val="FF0000"/>
              </a:solidFill>
            </a:endParaRPr>
          </a:p>
          <a:p>
            <a:pPr lvl="1"/>
            <a:r>
              <a:rPr lang="en-US" sz="2200" b="1" dirty="0"/>
              <a:t>C: </a:t>
            </a:r>
            <a:r>
              <a:rPr lang="en-US" sz="2200" dirty="0"/>
              <a:t>Constraints </a:t>
            </a:r>
          </a:p>
          <a:p>
            <a:pPr marL="284162" lvl="1" indent="0">
              <a:buNone/>
            </a:pPr>
            <a:endParaRPr lang="en-US" sz="2200" b="1" dirty="0">
              <a:solidFill>
                <a:srgbClr val="FF0000"/>
              </a:solidFill>
            </a:endParaRPr>
          </a:p>
          <a:p>
            <a:r>
              <a:rPr lang="en-US" sz="2200" dirty="0"/>
              <a:t>Formulate Model Mathematically</a:t>
            </a:r>
          </a:p>
          <a:p>
            <a:pPr lvl="1"/>
            <a:r>
              <a:rPr lang="en-US" sz="2200" b="1" dirty="0"/>
              <a:t>D: </a:t>
            </a:r>
            <a:r>
              <a:rPr lang="en-US" sz="2200" dirty="0"/>
              <a:t>Define Decision Variables</a:t>
            </a:r>
            <a:endParaRPr lang="en-US" sz="2200" dirty="0">
              <a:solidFill>
                <a:srgbClr val="FF0000"/>
              </a:solidFill>
            </a:endParaRPr>
          </a:p>
          <a:p>
            <a:pPr lvl="1"/>
            <a:r>
              <a:rPr lang="en-US" sz="2200" b="1" dirty="0"/>
              <a:t>O:</a:t>
            </a:r>
            <a:r>
              <a:rPr lang="en-US" sz="2200" dirty="0"/>
              <a:t> Define Objective Function in terms of Decision Variables</a:t>
            </a:r>
          </a:p>
          <a:p>
            <a:pPr marL="573088" lvl="2" indent="0">
              <a:buNone/>
            </a:pPr>
            <a:endParaRPr lang="en-US" sz="2200" dirty="0">
              <a:solidFill>
                <a:srgbClr val="FF0000"/>
              </a:solidFill>
            </a:endParaRPr>
          </a:p>
          <a:p>
            <a:pPr lvl="1"/>
            <a:r>
              <a:rPr lang="en-US" sz="2200" b="1" dirty="0"/>
              <a:t>C: </a:t>
            </a:r>
            <a:r>
              <a:rPr lang="en-US" sz="2200" dirty="0"/>
              <a:t>Define Constraints in terms of Decision Variables</a:t>
            </a:r>
          </a:p>
          <a:p>
            <a:pPr marL="573088" lvl="2" indent="0">
              <a:buNone/>
            </a:pPr>
            <a:endParaRPr lang="en-US" sz="2200" dirty="0">
              <a:solidFill>
                <a:srgbClr val="FF0000"/>
              </a:solidFill>
            </a:endParaRPr>
          </a:p>
          <a:p>
            <a:pPr lvl="1"/>
            <a:endParaRPr lang="en-US" sz="2600" dirty="0"/>
          </a:p>
        </p:txBody>
      </p:sp>
      <p:sp>
        <p:nvSpPr>
          <p:cNvPr id="4" name="TextBox 3"/>
          <p:cNvSpPr txBox="1"/>
          <p:nvPr/>
        </p:nvSpPr>
        <p:spPr>
          <a:xfrm>
            <a:off x="2270893" y="1804369"/>
            <a:ext cx="4280339" cy="430887"/>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(Minimize Distribution Center Sites)</a:t>
            </a:r>
          </a:p>
        </p:txBody>
      </p:sp>
      <p:sp>
        <p:nvSpPr>
          <p:cNvPr id="5" name="TextBox 4"/>
          <p:cNvSpPr txBox="1"/>
          <p:nvPr/>
        </p:nvSpPr>
        <p:spPr>
          <a:xfrm>
            <a:off x="3223294" y="2191871"/>
            <a:ext cx="4057970" cy="430887"/>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(Which locations to build sites on)</a:t>
            </a:r>
          </a:p>
        </p:txBody>
      </p:sp>
      <p:sp>
        <p:nvSpPr>
          <p:cNvPr id="6" name="TextBox 5"/>
          <p:cNvSpPr txBox="1"/>
          <p:nvPr/>
        </p:nvSpPr>
        <p:spPr>
          <a:xfrm>
            <a:off x="2438400" y="2612889"/>
            <a:ext cx="5584414" cy="769441"/>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(Each city must be covered by at least one site, </a:t>
            </a:r>
          </a:p>
          <a:p>
            <a:r>
              <a:rPr lang="en-US" sz="2200" dirty="0">
                <a:solidFill>
                  <a:srgbClr val="C00000"/>
                </a:solidFill>
                <a:latin typeface="Calibri" panose="020F0502020204030204" pitchFamily="34" charset="0"/>
                <a:cs typeface="Calibri" panose="020F0502020204030204" pitchFamily="34" charset="0"/>
              </a:rPr>
              <a:t>Each location can have at most one site)</a:t>
            </a:r>
          </a:p>
        </p:txBody>
      </p:sp>
      <p:sp>
        <p:nvSpPr>
          <p:cNvPr id="7" name="TextBox 6"/>
          <p:cNvSpPr txBox="1"/>
          <p:nvPr/>
        </p:nvSpPr>
        <p:spPr>
          <a:xfrm>
            <a:off x="4076135" y="3803348"/>
            <a:ext cx="4820679" cy="430887"/>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(L1, L2, L3, L4, L5, L6, L7 as binary (0,1))</a:t>
            </a:r>
          </a:p>
        </p:txBody>
      </p:sp>
      <p:sp>
        <p:nvSpPr>
          <p:cNvPr id="8" name="TextBox 7"/>
          <p:cNvSpPr txBox="1"/>
          <p:nvPr/>
        </p:nvSpPr>
        <p:spPr>
          <a:xfrm>
            <a:off x="825305" y="4623619"/>
            <a:ext cx="4357283" cy="430887"/>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MIN (L1 + L2 + L3 + L4 + L5 + L6 + L7)</a:t>
            </a:r>
          </a:p>
        </p:txBody>
      </p:sp>
      <p:sp>
        <p:nvSpPr>
          <p:cNvPr id="9" name="TextBox 8"/>
          <p:cNvSpPr txBox="1"/>
          <p:nvPr/>
        </p:nvSpPr>
        <p:spPr>
          <a:xfrm>
            <a:off x="825305" y="5514240"/>
            <a:ext cx="1923668" cy="430887"/>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(See next slide)</a:t>
            </a:r>
          </a:p>
        </p:txBody>
      </p:sp>
    </p:spTree>
    <p:extLst>
      <p:ext uri="{BB962C8B-B14F-4D97-AF65-F5344CB8AC3E}">
        <p14:creationId xmlns:p14="http://schemas.microsoft.com/office/powerpoint/2010/main" val="94674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Set Covering Problem: GAP Constraints</a:t>
            </a:r>
          </a:p>
        </p:txBody>
      </p:sp>
      <p:graphicFrame>
        <p:nvGraphicFramePr>
          <p:cNvPr id="5" name="Table 4"/>
          <p:cNvGraphicFramePr>
            <a:graphicFrameLocks noGrp="1"/>
          </p:cNvGraphicFramePr>
          <p:nvPr>
            <p:extLst>
              <p:ext uri="{D42A27DB-BD31-4B8C-83A1-F6EECF244321}">
                <p14:modId xmlns:p14="http://schemas.microsoft.com/office/powerpoint/2010/main" val="1765591456"/>
              </p:ext>
            </p:extLst>
          </p:nvPr>
        </p:nvGraphicFramePr>
        <p:xfrm>
          <a:off x="1414387" y="1447800"/>
          <a:ext cx="3948752" cy="3657600"/>
        </p:xfrm>
        <a:graphic>
          <a:graphicData uri="http://schemas.openxmlformats.org/drawingml/2006/table">
            <a:tbl>
              <a:tblPr firstRow="1" bandRow="1">
                <a:tableStyleId>{5C22544A-7EE6-4342-B048-85BDC9FD1C3A}</a:tableStyleId>
              </a:tblPr>
              <a:tblGrid>
                <a:gridCol w="1492155">
                  <a:extLst>
                    <a:ext uri="{9D8B030D-6E8A-4147-A177-3AD203B41FA5}">
                      <a16:colId xmlns:a16="http://schemas.microsoft.com/office/drawing/2014/main" val="2889531085"/>
                    </a:ext>
                  </a:extLst>
                </a:gridCol>
                <a:gridCol w="2456597">
                  <a:extLst>
                    <a:ext uri="{9D8B030D-6E8A-4147-A177-3AD203B41FA5}">
                      <a16:colId xmlns:a16="http://schemas.microsoft.com/office/drawing/2014/main" val="1334618422"/>
                    </a:ext>
                  </a:extLst>
                </a:gridCol>
              </a:tblGrid>
              <a:tr h="311785">
                <a:tc>
                  <a:txBody>
                    <a:bodyPr/>
                    <a:lstStyle/>
                    <a:p>
                      <a:r>
                        <a:rPr lang="en-US" sz="1800" dirty="0">
                          <a:solidFill>
                            <a:schemeClr val="tx1"/>
                          </a:solidFill>
                          <a:latin typeface="Calibri" panose="020F0502020204030204" pitchFamily="34" charset="0"/>
                          <a:cs typeface="Calibri" panose="020F0502020204030204" pitchFamily="34" charset="0"/>
                        </a:rPr>
                        <a:t>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800" dirty="0">
                          <a:solidFill>
                            <a:schemeClr val="tx1"/>
                          </a:solidFill>
                          <a:latin typeface="Calibri" panose="020F0502020204030204" pitchFamily="34" charset="0"/>
                          <a:cs typeface="Calibri" panose="020F0502020204030204" pitchFamily="34" charset="0"/>
                        </a:rPr>
                        <a:t>Can be reached</a:t>
                      </a:r>
                      <a:r>
                        <a:rPr lang="en-US" sz="1800" baseline="0" dirty="0">
                          <a:solidFill>
                            <a:schemeClr val="tx1"/>
                          </a:solidFill>
                          <a:latin typeface="Calibri" panose="020F0502020204030204" pitchFamily="34" charset="0"/>
                          <a:cs typeface="Calibri" panose="020F0502020204030204" pitchFamily="34" charset="0"/>
                        </a:rPr>
                        <a:t> from</a:t>
                      </a:r>
                      <a:endParaRPr lang="en-US" sz="18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716766650"/>
                  </a:ext>
                </a:extLst>
              </a:tr>
              <a:tr h="311785">
                <a:tc>
                  <a:txBody>
                    <a:bodyPr/>
                    <a:lstStyle/>
                    <a:p>
                      <a:r>
                        <a:rPr lang="en-US" sz="1800" dirty="0">
                          <a:solidFill>
                            <a:schemeClr val="tx1"/>
                          </a:solidFill>
                          <a:latin typeface="Calibri" panose="020F0502020204030204" pitchFamily="34" charset="0"/>
                          <a:cs typeface="Calibri" panose="020F0502020204030204" pitchFamily="34" charset="0"/>
                        </a:rPr>
                        <a:t>C1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latin typeface="Calibri" panose="020F0502020204030204" pitchFamily="34" charset="0"/>
                          <a:cs typeface="Calibri" panose="020F0502020204030204" pitchFamily="34" charset="0"/>
                        </a:rPr>
                        <a:t>L2, L4,</a:t>
                      </a:r>
                      <a:r>
                        <a:rPr lang="en-US" sz="1800" baseline="0" dirty="0">
                          <a:solidFill>
                            <a:schemeClr val="tx1"/>
                          </a:solidFill>
                          <a:latin typeface="Calibri" panose="020F0502020204030204" pitchFamily="34" charset="0"/>
                          <a:cs typeface="Calibri" panose="020F0502020204030204" pitchFamily="34" charset="0"/>
                        </a:rPr>
                        <a:t> L7</a:t>
                      </a:r>
                      <a:endParaRPr lang="en-US" sz="180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0630980"/>
                  </a:ext>
                </a:extLst>
              </a:tr>
              <a:tr h="311785">
                <a:tc>
                  <a:txBody>
                    <a:bodyPr/>
                    <a:lstStyle/>
                    <a:p>
                      <a:r>
                        <a:rPr lang="en-US" sz="1800" dirty="0">
                          <a:solidFill>
                            <a:schemeClr val="tx1"/>
                          </a:solidFill>
                          <a:latin typeface="Calibri" panose="020F0502020204030204" pitchFamily="34" charset="0"/>
                          <a:cs typeface="Calibri" panose="020F0502020204030204" pitchFamily="34" charset="0"/>
                        </a:rPr>
                        <a:t>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latin typeface="Calibri" panose="020F0502020204030204" pitchFamily="34" charset="0"/>
                          <a:cs typeface="Calibri" panose="020F0502020204030204" pitchFamily="34" charset="0"/>
                        </a:rPr>
                        <a:t>L1, L6, L7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06774"/>
                  </a:ext>
                </a:extLst>
              </a:tr>
              <a:tr h="311785">
                <a:tc>
                  <a:txBody>
                    <a:bodyPr/>
                    <a:lstStyle/>
                    <a:p>
                      <a:r>
                        <a:rPr lang="en-US" sz="1800" dirty="0">
                          <a:solidFill>
                            <a:schemeClr val="tx1"/>
                          </a:solidFill>
                          <a:latin typeface="Calibri" panose="020F0502020204030204" pitchFamily="34" charset="0"/>
                          <a:cs typeface="Calibri" panose="020F0502020204030204" pitchFamily="34" charset="0"/>
                        </a:rPr>
                        <a:t>C3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latin typeface="Calibri" panose="020F0502020204030204" pitchFamily="34" charset="0"/>
                          <a:cs typeface="Calibri" panose="020F0502020204030204" pitchFamily="34" charset="0"/>
                        </a:rPr>
                        <a:t>L2, L6, L7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4628375"/>
                  </a:ext>
                </a:extLst>
              </a:tr>
              <a:tr h="311785">
                <a:tc>
                  <a:txBody>
                    <a:bodyPr/>
                    <a:lstStyle/>
                    <a:p>
                      <a:r>
                        <a:rPr lang="en-US" sz="1800" dirty="0">
                          <a:solidFill>
                            <a:schemeClr val="tx1"/>
                          </a:solidFill>
                          <a:latin typeface="Calibri" panose="020F0502020204030204" pitchFamily="34" charset="0"/>
                          <a:cs typeface="Calibri" panose="020F0502020204030204" pitchFamily="34" charset="0"/>
                        </a:rPr>
                        <a:t>C4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latin typeface="Calibri" panose="020F0502020204030204" pitchFamily="34" charset="0"/>
                          <a:cs typeface="Calibri" panose="020F0502020204030204" pitchFamily="34" charset="0"/>
                        </a:rPr>
                        <a:t>L2, L3, L5, L6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5736079"/>
                  </a:ext>
                </a:extLst>
              </a:tr>
              <a:tr h="311785">
                <a:tc>
                  <a:txBody>
                    <a:bodyPr/>
                    <a:lstStyle/>
                    <a:p>
                      <a:r>
                        <a:rPr lang="en-US" sz="1800" dirty="0">
                          <a:solidFill>
                            <a:schemeClr val="tx1"/>
                          </a:solidFill>
                          <a:latin typeface="Calibri" panose="020F0502020204030204" pitchFamily="34" charset="0"/>
                          <a:cs typeface="Calibri" panose="020F0502020204030204" pitchFamily="34" charset="0"/>
                        </a:rPr>
                        <a:t>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latin typeface="Calibri" panose="020F0502020204030204" pitchFamily="34" charset="0"/>
                          <a:cs typeface="Calibri" panose="020F0502020204030204" pitchFamily="34" charset="0"/>
                        </a:rPr>
                        <a:t>L1, L3, L5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660452"/>
                  </a:ext>
                </a:extLst>
              </a:tr>
              <a:tr h="311785">
                <a:tc>
                  <a:txBody>
                    <a:bodyPr/>
                    <a:lstStyle/>
                    <a:p>
                      <a:r>
                        <a:rPr lang="en-US" sz="1800" dirty="0">
                          <a:solidFill>
                            <a:schemeClr val="tx1"/>
                          </a:solidFill>
                          <a:latin typeface="Calibri" panose="020F0502020204030204" pitchFamily="34" charset="0"/>
                          <a:cs typeface="Calibri" panose="020F0502020204030204" pitchFamily="34" charset="0"/>
                        </a:rPr>
                        <a:t>C6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latin typeface="Calibri" panose="020F0502020204030204" pitchFamily="34" charset="0"/>
                          <a:cs typeface="Calibri" panose="020F0502020204030204" pitchFamily="34" charset="0"/>
                        </a:rPr>
                        <a:t>L1, L4, L6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9589435"/>
                  </a:ext>
                </a:extLst>
              </a:tr>
              <a:tr h="311785">
                <a:tc>
                  <a:txBody>
                    <a:bodyPr/>
                    <a:lstStyle/>
                    <a:p>
                      <a:r>
                        <a:rPr lang="en-US" sz="1800" dirty="0">
                          <a:solidFill>
                            <a:schemeClr val="tx1"/>
                          </a:solidFill>
                          <a:latin typeface="Calibri" panose="020F0502020204030204" pitchFamily="34" charset="0"/>
                          <a:cs typeface="Calibri" panose="020F0502020204030204" pitchFamily="34" charset="0"/>
                        </a:rPr>
                        <a:t>C7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latin typeface="Calibri" panose="020F0502020204030204" pitchFamily="34" charset="0"/>
                          <a:cs typeface="Calibri" panose="020F0502020204030204" pitchFamily="34" charset="0"/>
                        </a:rPr>
                        <a:t>L1, L7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134396"/>
                  </a:ext>
                </a:extLst>
              </a:tr>
              <a:tr h="311785">
                <a:tc>
                  <a:txBody>
                    <a:bodyPr/>
                    <a:lstStyle/>
                    <a:p>
                      <a:r>
                        <a:rPr lang="en-US" sz="1800" dirty="0">
                          <a:solidFill>
                            <a:schemeClr val="tx1"/>
                          </a:solidFill>
                          <a:latin typeface="Calibri" panose="020F0502020204030204" pitchFamily="34" charset="0"/>
                          <a:cs typeface="Calibri" panose="020F0502020204030204" pitchFamily="34" charset="0"/>
                        </a:rPr>
                        <a:t>C8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latin typeface="Calibri" panose="020F0502020204030204" pitchFamily="34" charset="0"/>
                          <a:cs typeface="Calibri" panose="020F0502020204030204" pitchFamily="34" charset="0"/>
                        </a:rPr>
                        <a:t>L3, L4, L5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837022"/>
                  </a:ext>
                </a:extLst>
              </a:tr>
              <a:tr h="311785">
                <a:tc>
                  <a:txBody>
                    <a:bodyPr/>
                    <a:lstStyle/>
                    <a:p>
                      <a:r>
                        <a:rPr lang="en-US" sz="1800" dirty="0">
                          <a:solidFill>
                            <a:schemeClr val="tx1"/>
                          </a:solidFill>
                          <a:latin typeface="Calibri" panose="020F0502020204030204" pitchFamily="34" charset="0"/>
                          <a:cs typeface="Calibri" panose="020F0502020204030204" pitchFamily="34" charset="0"/>
                        </a:rPr>
                        <a:t>C9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chemeClr val="tx1"/>
                          </a:solidFill>
                          <a:latin typeface="Calibri" panose="020F0502020204030204" pitchFamily="34" charset="0"/>
                          <a:cs typeface="Calibri" panose="020F0502020204030204" pitchFamily="34" charset="0"/>
                        </a:rPr>
                        <a:t>L1, L5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414975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957715860"/>
              </p:ext>
            </p:extLst>
          </p:nvPr>
        </p:nvGraphicFramePr>
        <p:xfrm>
          <a:off x="5363140" y="1450124"/>
          <a:ext cx="2456597" cy="3657600"/>
        </p:xfrm>
        <a:graphic>
          <a:graphicData uri="http://schemas.openxmlformats.org/drawingml/2006/table">
            <a:tbl>
              <a:tblPr firstRow="1" bandRow="1">
                <a:tableStyleId>{5C22544A-7EE6-4342-B048-85BDC9FD1C3A}</a:tableStyleId>
              </a:tblPr>
              <a:tblGrid>
                <a:gridCol w="2456597">
                  <a:extLst>
                    <a:ext uri="{9D8B030D-6E8A-4147-A177-3AD203B41FA5}">
                      <a16:colId xmlns:a16="http://schemas.microsoft.com/office/drawing/2014/main" val="1334618422"/>
                    </a:ext>
                  </a:extLst>
                </a:gridCol>
              </a:tblGrid>
              <a:tr h="311785">
                <a:tc>
                  <a:txBody>
                    <a:bodyPr/>
                    <a:lstStyle/>
                    <a:p>
                      <a:r>
                        <a:rPr lang="en-US" sz="1800" dirty="0">
                          <a:solidFill>
                            <a:srgbClr val="C00000"/>
                          </a:solidFill>
                          <a:latin typeface="Calibri" panose="020F0502020204030204" pitchFamily="34" charset="0"/>
                          <a:cs typeface="Calibri" panose="020F0502020204030204" pitchFamily="34" charset="0"/>
                        </a:rPr>
                        <a:t>Constraint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716766650"/>
                  </a:ext>
                </a:extLst>
              </a:tr>
              <a:tr h="311785">
                <a:tc>
                  <a:txBody>
                    <a:bodyPr/>
                    <a:lstStyle/>
                    <a:p>
                      <a:r>
                        <a:rPr lang="en-US" sz="1800" dirty="0">
                          <a:solidFill>
                            <a:srgbClr val="C00000"/>
                          </a:solidFill>
                          <a:latin typeface="Calibri" panose="020F0502020204030204" pitchFamily="34" charset="0"/>
                          <a:cs typeface="Calibri" panose="020F0502020204030204" pitchFamily="34" charset="0"/>
                        </a:rPr>
                        <a:t>L2</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L4</a:t>
                      </a:r>
                      <a:r>
                        <a:rPr lang="en-US" sz="1800" baseline="0" dirty="0">
                          <a:solidFill>
                            <a:srgbClr val="C00000"/>
                          </a:solidFill>
                          <a:latin typeface="Calibri" panose="020F0502020204030204" pitchFamily="34" charset="0"/>
                          <a:cs typeface="Calibri" panose="020F0502020204030204" pitchFamily="34" charset="0"/>
                        </a:rPr>
                        <a:t> + L7 &gt;= 1</a:t>
                      </a:r>
                      <a:endParaRPr lang="en-US" sz="1800" dirty="0">
                        <a:solidFill>
                          <a:srgbClr val="C00000"/>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0630980"/>
                  </a:ext>
                </a:extLst>
              </a:tr>
              <a:tr h="311785">
                <a:tc>
                  <a:txBody>
                    <a:bodyPr/>
                    <a:lstStyle/>
                    <a:p>
                      <a:r>
                        <a:rPr lang="en-US" sz="1800" dirty="0">
                          <a:solidFill>
                            <a:srgbClr val="C00000"/>
                          </a:solidFill>
                          <a:latin typeface="Calibri" panose="020F0502020204030204" pitchFamily="34" charset="0"/>
                          <a:cs typeface="Calibri" panose="020F0502020204030204" pitchFamily="34" charset="0"/>
                        </a:rPr>
                        <a:t>L1</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L6</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L7 &gt;=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06774"/>
                  </a:ext>
                </a:extLst>
              </a:tr>
              <a:tr h="311785">
                <a:tc>
                  <a:txBody>
                    <a:bodyPr/>
                    <a:lstStyle/>
                    <a:p>
                      <a:r>
                        <a:rPr lang="en-US" sz="1800" dirty="0">
                          <a:solidFill>
                            <a:srgbClr val="C00000"/>
                          </a:solidFill>
                          <a:latin typeface="Calibri" panose="020F0502020204030204" pitchFamily="34" charset="0"/>
                          <a:cs typeface="Calibri" panose="020F0502020204030204" pitchFamily="34" charset="0"/>
                        </a:rPr>
                        <a:t>L2</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L6</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L7 &gt;=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4628375"/>
                  </a:ext>
                </a:extLst>
              </a:tr>
              <a:tr h="311785">
                <a:tc>
                  <a:txBody>
                    <a:bodyPr/>
                    <a:lstStyle/>
                    <a:p>
                      <a:r>
                        <a:rPr lang="en-US" sz="1800" dirty="0">
                          <a:solidFill>
                            <a:srgbClr val="C00000"/>
                          </a:solidFill>
                          <a:latin typeface="Calibri" panose="020F0502020204030204" pitchFamily="34" charset="0"/>
                          <a:cs typeface="Calibri" panose="020F0502020204030204" pitchFamily="34" charset="0"/>
                        </a:rPr>
                        <a:t>L2</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L3</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L5</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L6 &gt;=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5736079"/>
                  </a:ext>
                </a:extLst>
              </a:tr>
              <a:tr h="311785">
                <a:tc>
                  <a:txBody>
                    <a:bodyPr/>
                    <a:lstStyle/>
                    <a:p>
                      <a:r>
                        <a:rPr lang="en-US" sz="1800" dirty="0">
                          <a:solidFill>
                            <a:srgbClr val="C00000"/>
                          </a:solidFill>
                          <a:latin typeface="Calibri" panose="020F0502020204030204" pitchFamily="34" charset="0"/>
                          <a:cs typeface="Calibri" panose="020F0502020204030204" pitchFamily="34" charset="0"/>
                        </a:rPr>
                        <a:t>L1</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L3</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L5 &gt;=</a:t>
                      </a:r>
                      <a:r>
                        <a:rPr lang="en-US" sz="1800" baseline="0" dirty="0">
                          <a:solidFill>
                            <a:srgbClr val="C00000"/>
                          </a:solidFill>
                          <a:latin typeface="Calibri" panose="020F0502020204030204" pitchFamily="34" charset="0"/>
                          <a:cs typeface="Calibri" panose="020F0502020204030204" pitchFamily="34" charset="0"/>
                        </a:rPr>
                        <a:t> 1</a:t>
                      </a:r>
                      <a:endParaRPr lang="en-US" sz="1800" dirty="0">
                        <a:solidFill>
                          <a:srgbClr val="C00000"/>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660452"/>
                  </a:ext>
                </a:extLst>
              </a:tr>
              <a:tr h="311785">
                <a:tc>
                  <a:txBody>
                    <a:bodyPr/>
                    <a:lstStyle/>
                    <a:p>
                      <a:r>
                        <a:rPr lang="en-US" sz="1800" dirty="0">
                          <a:solidFill>
                            <a:srgbClr val="C00000"/>
                          </a:solidFill>
                          <a:latin typeface="Calibri" panose="020F0502020204030204" pitchFamily="34" charset="0"/>
                          <a:cs typeface="Calibri" panose="020F0502020204030204" pitchFamily="34" charset="0"/>
                        </a:rPr>
                        <a:t>L1</a:t>
                      </a:r>
                      <a:r>
                        <a:rPr lang="en-US" sz="1800" baseline="0" dirty="0">
                          <a:solidFill>
                            <a:srgbClr val="C00000"/>
                          </a:solidFill>
                          <a:latin typeface="Calibri" panose="020F0502020204030204" pitchFamily="34" charset="0"/>
                          <a:cs typeface="Calibri" panose="020F0502020204030204" pitchFamily="34" charset="0"/>
                        </a:rPr>
                        <a:t> + </a:t>
                      </a:r>
                      <a:r>
                        <a:rPr lang="en-US" sz="1800" dirty="0">
                          <a:solidFill>
                            <a:srgbClr val="C00000"/>
                          </a:solidFill>
                          <a:latin typeface="Calibri" panose="020F0502020204030204" pitchFamily="34" charset="0"/>
                          <a:cs typeface="Calibri" panose="020F0502020204030204" pitchFamily="34" charset="0"/>
                        </a:rPr>
                        <a:t>L4</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L6 &gt;=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9589435"/>
                  </a:ext>
                </a:extLst>
              </a:tr>
              <a:tr h="311785">
                <a:tc>
                  <a:txBody>
                    <a:bodyPr/>
                    <a:lstStyle/>
                    <a:p>
                      <a:r>
                        <a:rPr lang="en-US" sz="1800" dirty="0">
                          <a:solidFill>
                            <a:srgbClr val="C00000"/>
                          </a:solidFill>
                          <a:latin typeface="Calibri" panose="020F0502020204030204" pitchFamily="34" charset="0"/>
                          <a:cs typeface="Calibri" panose="020F0502020204030204" pitchFamily="34" charset="0"/>
                        </a:rPr>
                        <a:t>L1</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L7 &gt;=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134396"/>
                  </a:ext>
                </a:extLst>
              </a:tr>
              <a:tr h="311785">
                <a:tc>
                  <a:txBody>
                    <a:bodyPr/>
                    <a:lstStyle/>
                    <a:p>
                      <a:r>
                        <a:rPr lang="en-US" sz="1800" dirty="0">
                          <a:solidFill>
                            <a:srgbClr val="C00000"/>
                          </a:solidFill>
                          <a:latin typeface="Calibri" panose="020F0502020204030204" pitchFamily="34" charset="0"/>
                          <a:cs typeface="Calibri" panose="020F0502020204030204" pitchFamily="34" charset="0"/>
                        </a:rPr>
                        <a:t>L3</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L4</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L5 &gt;=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0837022"/>
                  </a:ext>
                </a:extLst>
              </a:tr>
              <a:tr h="311785">
                <a:tc>
                  <a:txBody>
                    <a:bodyPr/>
                    <a:lstStyle/>
                    <a:p>
                      <a:r>
                        <a:rPr lang="en-US" sz="1800" dirty="0">
                          <a:solidFill>
                            <a:srgbClr val="C00000"/>
                          </a:solidFill>
                          <a:latin typeface="Calibri" panose="020F0502020204030204" pitchFamily="34" charset="0"/>
                          <a:cs typeface="Calibri" panose="020F0502020204030204" pitchFamily="34" charset="0"/>
                        </a:rPr>
                        <a:t>L1</a:t>
                      </a:r>
                      <a:r>
                        <a:rPr lang="en-US" sz="1800" baseline="0" dirty="0">
                          <a:solidFill>
                            <a:srgbClr val="C00000"/>
                          </a:solidFill>
                          <a:latin typeface="Calibri" panose="020F0502020204030204" pitchFamily="34" charset="0"/>
                          <a:cs typeface="Calibri" panose="020F0502020204030204" pitchFamily="34" charset="0"/>
                        </a:rPr>
                        <a:t> +</a:t>
                      </a:r>
                      <a:r>
                        <a:rPr lang="en-US" sz="1800" dirty="0">
                          <a:solidFill>
                            <a:srgbClr val="C00000"/>
                          </a:solidFill>
                          <a:latin typeface="Calibri" panose="020F0502020204030204" pitchFamily="34" charset="0"/>
                          <a:cs typeface="Calibri" panose="020F0502020204030204" pitchFamily="34" charset="0"/>
                        </a:rPr>
                        <a:t> L5 &gt;=1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4149754"/>
                  </a:ext>
                </a:extLst>
              </a:tr>
            </a:tbl>
          </a:graphicData>
        </a:graphic>
      </p:graphicFrame>
      <p:sp>
        <p:nvSpPr>
          <p:cNvPr id="7" name="Content Placeholder 2"/>
          <p:cNvSpPr>
            <a:spLocks noGrp="1"/>
          </p:cNvSpPr>
          <p:nvPr>
            <p:ph idx="1"/>
          </p:nvPr>
        </p:nvSpPr>
        <p:spPr>
          <a:xfrm>
            <a:off x="1038550" y="5360697"/>
            <a:ext cx="6781187" cy="493020"/>
          </a:xfrm>
        </p:spPr>
        <p:txBody>
          <a:bodyPr>
            <a:normAutofit fontScale="92500"/>
          </a:bodyPr>
          <a:lstStyle/>
          <a:p>
            <a:pPr lvl="1"/>
            <a:r>
              <a:rPr lang="en-US" dirty="0">
                <a:solidFill>
                  <a:srgbClr val="C00000"/>
                </a:solidFill>
              </a:rPr>
              <a:t>(L1, L2, L3, L4, L5, L6, L7 are binary (must be 0 or 1))</a:t>
            </a:r>
            <a:endParaRPr lang="en-US" sz="2000" dirty="0">
              <a:solidFill>
                <a:srgbClr val="C00000"/>
              </a:solidFill>
            </a:endParaRPr>
          </a:p>
        </p:txBody>
      </p:sp>
    </p:spTree>
    <p:extLst>
      <p:ext uri="{BB962C8B-B14F-4D97-AF65-F5344CB8AC3E}">
        <p14:creationId xmlns:p14="http://schemas.microsoft.com/office/powerpoint/2010/main" val="162592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Set Covering Problem: Multiple Solutions</a:t>
            </a:r>
          </a:p>
        </p:txBody>
      </p:sp>
      <p:sp>
        <p:nvSpPr>
          <p:cNvPr id="8" name="Content Placeholder 2"/>
          <p:cNvSpPr>
            <a:spLocks noGrp="1"/>
          </p:cNvSpPr>
          <p:nvPr>
            <p:ph idx="1"/>
          </p:nvPr>
        </p:nvSpPr>
        <p:spPr>
          <a:xfrm>
            <a:off x="594014" y="1524000"/>
            <a:ext cx="4663786" cy="4502340"/>
          </a:xfrm>
        </p:spPr>
        <p:txBody>
          <a:bodyPr>
            <a:normAutofit fontScale="92500" lnSpcReduction="10000"/>
          </a:bodyPr>
          <a:lstStyle/>
          <a:p>
            <a:pPr>
              <a:lnSpc>
                <a:spcPct val="120000"/>
              </a:lnSpc>
            </a:pPr>
            <a:r>
              <a:rPr lang="en-US" sz="2000" b="1" dirty="0"/>
              <a:t>Multiple Solutions:</a:t>
            </a:r>
            <a:r>
              <a:rPr lang="en-US" sz="2000" dirty="0"/>
              <a:t> The minimum number of sites is three. However, there are 8 optimal solutions. Open locations:</a:t>
            </a:r>
          </a:p>
          <a:p>
            <a:pPr marL="0" indent="0">
              <a:lnSpc>
                <a:spcPct val="120000"/>
              </a:lnSpc>
              <a:buNone/>
            </a:pPr>
            <a:endParaRPr lang="en-US" sz="2000" dirty="0"/>
          </a:p>
          <a:p>
            <a:pPr lvl="1">
              <a:lnSpc>
                <a:spcPct val="120000"/>
              </a:lnSpc>
            </a:pPr>
            <a:r>
              <a:rPr lang="en-US" sz="2000" dirty="0"/>
              <a:t>1, 2, 3</a:t>
            </a:r>
          </a:p>
          <a:p>
            <a:pPr lvl="1">
              <a:lnSpc>
                <a:spcPct val="120000"/>
              </a:lnSpc>
            </a:pPr>
            <a:r>
              <a:rPr lang="en-US" sz="2000" dirty="0"/>
              <a:t>1, 2, 4</a:t>
            </a:r>
          </a:p>
          <a:p>
            <a:pPr lvl="1">
              <a:lnSpc>
                <a:spcPct val="120000"/>
              </a:lnSpc>
            </a:pPr>
            <a:r>
              <a:rPr lang="en-US" sz="2000" dirty="0"/>
              <a:t>1, 2, 5</a:t>
            </a:r>
          </a:p>
          <a:p>
            <a:pPr lvl="1">
              <a:lnSpc>
                <a:spcPct val="120000"/>
              </a:lnSpc>
            </a:pPr>
            <a:r>
              <a:rPr lang="en-US" sz="2000" dirty="0"/>
              <a:t>1, 3, 7</a:t>
            </a:r>
          </a:p>
          <a:p>
            <a:pPr lvl="1">
              <a:lnSpc>
                <a:spcPct val="120000"/>
              </a:lnSpc>
            </a:pPr>
            <a:r>
              <a:rPr lang="en-US" sz="2000" dirty="0"/>
              <a:t>1, 4, 6</a:t>
            </a:r>
          </a:p>
          <a:p>
            <a:pPr lvl="1">
              <a:lnSpc>
                <a:spcPct val="120000"/>
              </a:lnSpc>
            </a:pPr>
            <a:r>
              <a:rPr lang="en-US" sz="2000" dirty="0"/>
              <a:t>1, 5, 7</a:t>
            </a:r>
          </a:p>
          <a:p>
            <a:pPr lvl="1">
              <a:lnSpc>
                <a:spcPct val="120000"/>
              </a:lnSpc>
            </a:pPr>
            <a:r>
              <a:rPr lang="en-US" sz="2000" dirty="0"/>
              <a:t>4, 5, 7</a:t>
            </a:r>
          </a:p>
          <a:p>
            <a:pPr lvl="1">
              <a:lnSpc>
                <a:spcPct val="120000"/>
              </a:lnSpc>
            </a:pPr>
            <a:r>
              <a:rPr lang="en-US" sz="2000" dirty="0"/>
              <a:t>5, 6, 7</a:t>
            </a:r>
          </a:p>
          <a:p>
            <a:pPr lvl="1">
              <a:lnSpc>
                <a:spcPct val="120000"/>
              </a:lnSpc>
            </a:pPr>
            <a:endParaRPr lang="en-US" dirty="0"/>
          </a:p>
        </p:txBody>
      </p:sp>
      <p:grpSp>
        <p:nvGrpSpPr>
          <p:cNvPr id="16" name="Group 15"/>
          <p:cNvGrpSpPr/>
          <p:nvPr/>
        </p:nvGrpSpPr>
        <p:grpSpPr>
          <a:xfrm>
            <a:off x="5970016" y="2295348"/>
            <a:ext cx="1870506" cy="1505554"/>
            <a:chOff x="6243851" y="1328791"/>
            <a:chExt cx="1870506" cy="1505554"/>
          </a:xfrm>
        </p:grpSpPr>
        <p:grpSp>
          <p:nvGrpSpPr>
            <p:cNvPr id="12" name="Group 11"/>
            <p:cNvGrpSpPr/>
            <p:nvPr/>
          </p:nvGrpSpPr>
          <p:grpSpPr>
            <a:xfrm>
              <a:off x="6243851" y="1328791"/>
              <a:ext cx="1852558" cy="643470"/>
              <a:chOff x="6243851" y="1328791"/>
              <a:chExt cx="1852558" cy="64347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851" y="1328791"/>
                <a:ext cx="643470" cy="643470"/>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2939" y="1328791"/>
                <a:ext cx="643470" cy="643470"/>
              </a:xfrm>
              <a:prstGeom prst="rect">
                <a:avLst/>
              </a:prstGeom>
            </p:spPr>
          </p:pic>
        </p:grpSp>
        <p:grpSp>
          <p:nvGrpSpPr>
            <p:cNvPr id="13" name="Group 12"/>
            <p:cNvGrpSpPr/>
            <p:nvPr/>
          </p:nvGrpSpPr>
          <p:grpSpPr>
            <a:xfrm>
              <a:off x="6261799" y="2190875"/>
              <a:ext cx="1852558" cy="643470"/>
              <a:chOff x="6243851" y="1328791"/>
              <a:chExt cx="1852558" cy="64347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851" y="1328791"/>
                <a:ext cx="643470" cy="643470"/>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2939" y="1328791"/>
                <a:ext cx="643470" cy="643470"/>
              </a:xfrm>
              <a:prstGeom prst="rect">
                <a:avLst/>
              </a:prstGeom>
            </p:spPr>
          </p:pic>
        </p:grpSp>
      </p:grpSp>
      <p:grpSp>
        <p:nvGrpSpPr>
          <p:cNvPr id="17" name="Group 16"/>
          <p:cNvGrpSpPr/>
          <p:nvPr/>
        </p:nvGrpSpPr>
        <p:grpSpPr>
          <a:xfrm>
            <a:off x="5987964" y="4019516"/>
            <a:ext cx="1870506" cy="1505554"/>
            <a:chOff x="6243851" y="1328791"/>
            <a:chExt cx="1870506" cy="1505554"/>
          </a:xfrm>
        </p:grpSpPr>
        <p:grpSp>
          <p:nvGrpSpPr>
            <p:cNvPr id="18" name="Group 17"/>
            <p:cNvGrpSpPr/>
            <p:nvPr/>
          </p:nvGrpSpPr>
          <p:grpSpPr>
            <a:xfrm>
              <a:off x="6243851" y="1328791"/>
              <a:ext cx="1852558" cy="643470"/>
              <a:chOff x="6243851" y="1328791"/>
              <a:chExt cx="1852558" cy="64347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851" y="1328791"/>
                <a:ext cx="643470" cy="643470"/>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2939" y="1328791"/>
                <a:ext cx="643470" cy="643470"/>
              </a:xfrm>
              <a:prstGeom prst="rect">
                <a:avLst/>
              </a:prstGeom>
            </p:spPr>
          </p:pic>
        </p:grpSp>
        <p:grpSp>
          <p:nvGrpSpPr>
            <p:cNvPr id="19" name="Group 18"/>
            <p:cNvGrpSpPr/>
            <p:nvPr/>
          </p:nvGrpSpPr>
          <p:grpSpPr>
            <a:xfrm>
              <a:off x="6261799" y="2190875"/>
              <a:ext cx="1852558" cy="643470"/>
              <a:chOff x="6243851" y="1328791"/>
              <a:chExt cx="1852558" cy="643470"/>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851" y="1328791"/>
                <a:ext cx="643470" cy="643470"/>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2939" y="1328791"/>
                <a:ext cx="643470" cy="643470"/>
              </a:xfrm>
              <a:prstGeom prst="rect">
                <a:avLst/>
              </a:prstGeom>
            </p:spPr>
          </p:pic>
        </p:grpSp>
      </p:grpSp>
    </p:spTree>
    <p:extLst>
      <p:ext uri="{BB962C8B-B14F-4D97-AF65-F5344CB8AC3E}">
        <p14:creationId xmlns:p14="http://schemas.microsoft.com/office/powerpoint/2010/main" val="3529879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21C25C-4EF3-4D4E-B53B-BEEF9A52ABBE}"/>
              </a:ext>
            </a:extLst>
          </p:cNvPr>
          <p:cNvSpPr>
            <a:spLocks noGrp="1"/>
          </p:cNvSpPr>
          <p:nvPr>
            <p:ph type="sldNum" sz="quarter" idx="11"/>
          </p:nvPr>
        </p:nvSpPr>
        <p:spPr/>
        <p:txBody>
          <a:bodyPr/>
          <a:lstStyle/>
          <a:p>
            <a:fld id="{D800FC57-747A-4054-A3DF-63D163080A4A}" type="slidenum">
              <a:rPr lang="en-US" smtClean="0"/>
              <a:pPr/>
              <a:t>38</a:t>
            </a:fld>
            <a:endParaRPr lang="en-US" dirty="0"/>
          </a:p>
        </p:txBody>
      </p:sp>
      <p:sp>
        <p:nvSpPr>
          <p:cNvPr id="8" name="TextBox 7">
            <a:extLst>
              <a:ext uri="{FF2B5EF4-FFF2-40B4-BE49-F238E27FC236}">
                <a16:creationId xmlns:a16="http://schemas.microsoft.com/office/drawing/2014/main" id="{1970EF5D-A674-7F40-9BAD-3AD4DB0EA3A7}"/>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US" sz="2800" b="1" kern="0" dirty="0"/>
              <a:t>Matching/Assignment problems</a:t>
            </a:r>
            <a:endParaRPr lang="en-PH" sz="2800" b="1" dirty="0">
              <a:latin typeface="+mn-lt"/>
              <a:ea typeface="Cabin" charset="0"/>
              <a:cs typeface="Cabin" charset="0"/>
            </a:endParaRPr>
          </a:p>
        </p:txBody>
      </p:sp>
      <p:sp>
        <p:nvSpPr>
          <p:cNvPr id="14" name="Content Placeholder 2">
            <a:extLst>
              <a:ext uri="{FF2B5EF4-FFF2-40B4-BE49-F238E27FC236}">
                <a16:creationId xmlns:a16="http://schemas.microsoft.com/office/drawing/2014/main" id="{3D59C9BC-C12A-214A-99E2-DFAD137C9F03}"/>
              </a:ext>
            </a:extLst>
          </p:cNvPr>
          <p:cNvSpPr txBox="1">
            <a:spLocks/>
          </p:cNvSpPr>
          <p:nvPr/>
        </p:nvSpPr>
        <p:spPr>
          <a:xfrm>
            <a:off x="594014" y="1524000"/>
            <a:ext cx="8321386" cy="914400"/>
          </a:xfrm>
          <a:prstGeom prst="rect">
            <a:avLst/>
          </a:prstGeom>
        </p:spPr>
        <p:txBody>
          <a:bodyPr>
            <a:normAutofit lnSpcReduction="10000"/>
          </a:bodyPr>
          <a:lstStyle>
            <a:lvl1pPr marL="342900" indent="-342900" algn="l" rtl="0" eaLnBrk="0" fontAlgn="base" hangingPunct="0">
              <a:spcBef>
                <a:spcPct val="20000"/>
              </a:spcBef>
              <a:spcAft>
                <a:spcPct val="0"/>
              </a:spcAft>
              <a:buChar char="•"/>
              <a:defRPr sz="2800">
                <a:solidFill>
                  <a:srgbClr val="002060"/>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0" indent="0">
              <a:lnSpc>
                <a:spcPct val="120000"/>
              </a:lnSpc>
              <a:buNone/>
            </a:pPr>
            <a:r>
              <a:rPr lang="en-US" sz="2400" b="1" kern="0" dirty="0"/>
              <a:t>Matching/Assignment problems:</a:t>
            </a:r>
            <a:r>
              <a:rPr lang="en-US" sz="2400" kern="0" dirty="0"/>
              <a:t> Many business decisions involve matching/assigning.  For example:</a:t>
            </a:r>
          </a:p>
          <a:p>
            <a:pPr lvl="1">
              <a:lnSpc>
                <a:spcPct val="120000"/>
              </a:lnSpc>
            </a:pPr>
            <a:endParaRPr lang="en-US" sz="2800" kern="0" dirty="0"/>
          </a:p>
        </p:txBody>
      </p:sp>
      <p:pic>
        <p:nvPicPr>
          <p:cNvPr id="3074" name="Picture 2" descr="How to Choose Business Information Management Software — Efficient Software">
            <a:extLst>
              <a:ext uri="{FF2B5EF4-FFF2-40B4-BE49-F238E27FC236}">
                <a16:creationId xmlns:a16="http://schemas.microsoft.com/office/drawing/2014/main" id="{9E129EF2-576C-E244-8EFB-B38D38336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798" y="2911416"/>
            <a:ext cx="2493818" cy="198421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0947A26-AC07-DD4E-B90E-E09CA5FFBC47}"/>
              </a:ext>
            </a:extLst>
          </p:cNvPr>
          <p:cNvSpPr txBox="1">
            <a:spLocks/>
          </p:cNvSpPr>
          <p:nvPr/>
        </p:nvSpPr>
        <p:spPr>
          <a:xfrm>
            <a:off x="3820391" y="4945624"/>
            <a:ext cx="2047009" cy="914400"/>
          </a:xfrm>
          <a:prstGeom prst="rect">
            <a:avLst/>
          </a:prstGeom>
        </p:spPr>
        <p:txBody>
          <a:bodyPr>
            <a:normAutofit fontScale="92500"/>
          </a:bodyPr>
          <a:lstStyle>
            <a:lvl1pPr marL="342900" indent="-342900" algn="l" rtl="0" eaLnBrk="0" fontAlgn="base" hangingPunct="0">
              <a:spcBef>
                <a:spcPct val="20000"/>
              </a:spcBef>
              <a:spcAft>
                <a:spcPct val="0"/>
              </a:spcAft>
              <a:buChar char="•"/>
              <a:defRPr sz="2800">
                <a:solidFill>
                  <a:srgbClr val="002060"/>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0" indent="0">
              <a:lnSpc>
                <a:spcPct val="120000"/>
              </a:lnSpc>
              <a:buNone/>
            </a:pPr>
            <a:r>
              <a:rPr lang="en-US" sz="2000" b="1" kern="0" dirty="0"/>
              <a:t>Assigning workers  to tasks/projects</a:t>
            </a:r>
            <a:endParaRPr lang="en-US" sz="2000" kern="0" dirty="0"/>
          </a:p>
          <a:p>
            <a:pPr lvl="1">
              <a:lnSpc>
                <a:spcPct val="120000"/>
              </a:lnSpc>
            </a:pPr>
            <a:endParaRPr lang="en-US" kern="0" dirty="0"/>
          </a:p>
        </p:txBody>
      </p:sp>
      <p:pic>
        <p:nvPicPr>
          <p:cNvPr id="3082" name="Picture 10">
            <a:extLst>
              <a:ext uri="{FF2B5EF4-FFF2-40B4-BE49-F238E27FC236}">
                <a16:creationId xmlns:a16="http://schemas.microsoft.com/office/drawing/2014/main" id="{515AF972-9905-8342-BF5C-1EC62E1A55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50" r="6250"/>
          <a:stretch/>
        </p:blipFill>
        <p:spPr bwMode="auto">
          <a:xfrm>
            <a:off x="796636" y="2911416"/>
            <a:ext cx="1981200" cy="180109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32C65049-C52A-5F4B-B0AA-9721F0624A4B}"/>
              </a:ext>
            </a:extLst>
          </p:cNvPr>
          <p:cNvSpPr txBox="1">
            <a:spLocks/>
          </p:cNvSpPr>
          <p:nvPr/>
        </p:nvSpPr>
        <p:spPr>
          <a:xfrm>
            <a:off x="827809" y="4931321"/>
            <a:ext cx="2047009" cy="914400"/>
          </a:xfrm>
          <a:prstGeom prst="rect">
            <a:avLst/>
          </a:prstGeom>
        </p:spPr>
        <p:txBody>
          <a:bodyPr>
            <a:normAutofit fontScale="92500"/>
          </a:bodyPr>
          <a:lstStyle>
            <a:lvl1pPr marL="342900" indent="-342900" algn="l" rtl="0" eaLnBrk="0" fontAlgn="base" hangingPunct="0">
              <a:spcBef>
                <a:spcPct val="20000"/>
              </a:spcBef>
              <a:spcAft>
                <a:spcPct val="0"/>
              </a:spcAft>
              <a:buChar char="•"/>
              <a:defRPr sz="2800">
                <a:solidFill>
                  <a:srgbClr val="002060"/>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0" indent="0">
              <a:lnSpc>
                <a:spcPct val="120000"/>
              </a:lnSpc>
              <a:buNone/>
            </a:pPr>
            <a:r>
              <a:rPr lang="en-US" sz="2000" b="1" kern="0" dirty="0"/>
              <a:t>Assigning patients to doctors</a:t>
            </a:r>
            <a:endParaRPr lang="en-US" sz="2000" kern="0" dirty="0"/>
          </a:p>
          <a:p>
            <a:pPr lvl="1">
              <a:lnSpc>
                <a:spcPct val="120000"/>
              </a:lnSpc>
            </a:pPr>
            <a:endParaRPr lang="en-US" kern="0" dirty="0"/>
          </a:p>
        </p:txBody>
      </p:sp>
      <p:pic>
        <p:nvPicPr>
          <p:cNvPr id="3084" name="Picture 12" descr="Single UserID Matching for Anonymous Users Across Devices with GraphX | by  Jan Teichmann | Towards Data Science">
            <a:extLst>
              <a:ext uri="{FF2B5EF4-FFF2-40B4-BE49-F238E27FC236}">
                <a16:creationId xmlns:a16="http://schemas.microsoft.com/office/drawing/2014/main" id="{63A3DA09-9FDC-CA44-92B7-B0C2513772F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169"/>
          <a:stretch/>
        </p:blipFill>
        <p:spPr bwMode="auto">
          <a:xfrm>
            <a:off x="6731578" y="2881553"/>
            <a:ext cx="1847850" cy="1830954"/>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C10B4898-7EAE-B24E-B3B1-2E186AAAAAED}"/>
              </a:ext>
            </a:extLst>
          </p:cNvPr>
          <p:cNvSpPr txBox="1">
            <a:spLocks/>
          </p:cNvSpPr>
          <p:nvPr/>
        </p:nvSpPr>
        <p:spPr>
          <a:xfrm>
            <a:off x="6715991" y="4945624"/>
            <a:ext cx="2047009" cy="914400"/>
          </a:xfrm>
          <a:prstGeom prst="rect">
            <a:avLst/>
          </a:prstGeom>
        </p:spPr>
        <p:txBody>
          <a:bodyPr>
            <a:normAutofit/>
          </a:bodyPr>
          <a:lstStyle>
            <a:lvl1pPr marL="342900" indent="-342900" algn="l" rtl="0" eaLnBrk="0" fontAlgn="base" hangingPunct="0">
              <a:spcBef>
                <a:spcPct val="20000"/>
              </a:spcBef>
              <a:spcAft>
                <a:spcPct val="0"/>
              </a:spcAft>
              <a:buChar char="•"/>
              <a:defRPr sz="2800">
                <a:solidFill>
                  <a:srgbClr val="002060"/>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0" indent="0">
              <a:lnSpc>
                <a:spcPct val="120000"/>
              </a:lnSpc>
              <a:buNone/>
            </a:pPr>
            <a:r>
              <a:rPr lang="en-US" sz="2000" b="1" kern="0" dirty="0"/>
              <a:t>Matching users with other users</a:t>
            </a:r>
            <a:endParaRPr lang="en-US" sz="2000" kern="0" dirty="0"/>
          </a:p>
          <a:p>
            <a:pPr lvl="1">
              <a:lnSpc>
                <a:spcPct val="120000"/>
              </a:lnSpc>
            </a:pPr>
            <a:endParaRPr lang="en-US" kern="0" dirty="0"/>
          </a:p>
        </p:txBody>
      </p:sp>
    </p:spTree>
    <p:extLst>
      <p:ext uri="{BB962C8B-B14F-4D97-AF65-F5344CB8AC3E}">
        <p14:creationId xmlns:p14="http://schemas.microsoft.com/office/powerpoint/2010/main" val="916366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21C25C-4EF3-4D4E-B53B-BEEF9A52ABBE}"/>
              </a:ext>
            </a:extLst>
          </p:cNvPr>
          <p:cNvSpPr>
            <a:spLocks noGrp="1"/>
          </p:cNvSpPr>
          <p:nvPr>
            <p:ph type="sldNum" sz="quarter" idx="11"/>
          </p:nvPr>
        </p:nvSpPr>
        <p:spPr/>
        <p:txBody>
          <a:bodyPr/>
          <a:lstStyle/>
          <a:p>
            <a:fld id="{D800FC57-747A-4054-A3DF-63D163080A4A}" type="slidenum">
              <a:rPr lang="en-US" smtClean="0"/>
              <a:pPr/>
              <a:t>39</a:t>
            </a:fld>
            <a:endParaRPr lang="en-US" dirty="0"/>
          </a:p>
        </p:txBody>
      </p:sp>
      <p:sp>
        <p:nvSpPr>
          <p:cNvPr id="8" name="TextBox 7">
            <a:extLst>
              <a:ext uri="{FF2B5EF4-FFF2-40B4-BE49-F238E27FC236}">
                <a16:creationId xmlns:a16="http://schemas.microsoft.com/office/drawing/2014/main" id="{1970EF5D-A674-7F40-9BAD-3AD4DB0EA3A7}"/>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mn-lt"/>
                <a:ea typeface="Cabin" charset="0"/>
                <a:cs typeface="Cabin" charset="0"/>
              </a:rPr>
              <a:t>Stardust Inc</a:t>
            </a:r>
          </a:p>
        </p:txBody>
      </p:sp>
      <p:cxnSp>
        <p:nvCxnSpPr>
          <p:cNvPr id="4" name="Straight Connector 3">
            <a:extLst>
              <a:ext uri="{FF2B5EF4-FFF2-40B4-BE49-F238E27FC236}">
                <a16:creationId xmlns:a16="http://schemas.microsoft.com/office/drawing/2014/main" id="{E70E6A44-1969-FA40-A379-26C6F38F924C}"/>
              </a:ext>
            </a:extLst>
          </p:cNvPr>
          <p:cNvCxnSpPr>
            <a:stCxn id="1026" idx="2"/>
            <a:endCxn id="1038" idx="0"/>
          </p:cNvCxnSpPr>
          <p:nvPr/>
        </p:nvCxnSpPr>
        <p:spPr bwMode="auto">
          <a:xfrm>
            <a:off x="1203961" y="2520915"/>
            <a:ext cx="20919" cy="2157765"/>
          </a:xfrm>
          <a:prstGeom prst="line">
            <a:avLst/>
          </a:prstGeom>
          <a:solidFill>
            <a:schemeClr val="accent1"/>
          </a:solidFill>
          <a:ln w="19050" cap="flat" cmpd="sng" algn="ctr">
            <a:solidFill>
              <a:schemeClr val="tx1">
                <a:lumMod val="10000"/>
                <a:lumOff val="90000"/>
              </a:schemeClr>
            </a:solidFill>
            <a:prstDash val="sysDash"/>
            <a:round/>
            <a:headEnd type="none" w="med" len="med"/>
            <a:tailEnd type="none" w="med" len="med"/>
          </a:ln>
          <a:effectLst/>
        </p:spPr>
      </p:cxnSp>
      <p:cxnSp>
        <p:nvCxnSpPr>
          <p:cNvPr id="20" name="Straight Connector 19">
            <a:extLst>
              <a:ext uri="{FF2B5EF4-FFF2-40B4-BE49-F238E27FC236}">
                <a16:creationId xmlns:a16="http://schemas.microsoft.com/office/drawing/2014/main" id="{2B79F10C-827B-404E-BC19-CD4C17ECEF12}"/>
              </a:ext>
            </a:extLst>
          </p:cNvPr>
          <p:cNvCxnSpPr>
            <a:cxnSpLocks/>
            <a:stCxn id="1026" idx="2"/>
            <a:endCxn id="1042" idx="0"/>
          </p:cNvCxnSpPr>
          <p:nvPr/>
        </p:nvCxnSpPr>
        <p:spPr bwMode="auto">
          <a:xfrm>
            <a:off x="1203961" y="2520915"/>
            <a:ext cx="5174670" cy="2157765"/>
          </a:xfrm>
          <a:prstGeom prst="line">
            <a:avLst/>
          </a:prstGeom>
          <a:solidFill>
            <a:schemeClr val="accent1"/>
          </a:solidFill>
          <a:ln w="19050" cap="flat" cmpd="sng" algn="ctr">
            <a:solidFill>
              <a:schemeClr val="tx1">
                <a:lumMod val="10000"/>
                <a:lumOff val="90000"/>
              </a:schemeClr>
            </a:solidFill>
            <a:prstDash val="sysDash"/>
            <a:round/>
            <a:headEnd type="none" w="med" len="med"/>
            <a:tailEnd type="none" w="med" len="med"/>
          </a:ln>
          <a:effectLst/>
        </p:spPr>
      </p:cxnSp>
      <p:cxnSp>
        <p:nvCxnSpPr>
          <p:cNvPr id="23" name="Straight Connector 22">
            <a:extLst>
              <a:ext uri="{FF2B5EF4-FFF2-40B4-BE49-F238E27FC236}">
                <a16:creationId xmlns:a16="http://schemas.microsoft.com/office/drawing/2014/main" id="{7DF13EDB-D541-574D-BBC4-67F57363DBC0}"/>
              </a:ext>
            </a:extLst>
          </p:cNvPr>
          <p:cNvCxnSpPr>
            <a:cxnSpLocks/>
            <a:stCxn id="1050" idx="2"/>
            <a:endCxn id="1042" idx="0"/>
          </p:cNvCxnSpPr>
          <p:nvPr/>
        </p:nvCxnSpPr>
        <p:spPr bwMode="auto">
          <a:xfrm>
            <a:off x="6378631" y="2541231"/>
            <a:ext cx="0" cy="2137449"/>
          </a:xfrm>
          <a:prstGeom prst="line">
            <a:avLst/>
          </a:prstGeom>
          <a:solidFill>
            <a:schemeClr val="accent1"/>
          </a:solidFill>
          <a:ln w="19050" cap="flat" cmpd="sng" algn="ctr">
            <a:solidFill>
              <a:schemeClr val="tx1">
                <a:lumMod val="10000"/>
                <a:lumOff val="90000"/>
              </a:schemeClr>
            </a:solidFill>
            <a:prstDash val="sysDash"/>
            <a:round/>
            <a:headEnd type="none" w="med" len="med"/>
            <a:tailEnd type="none" w="med" len="med"/>
          </a:ln>
          <a:effectLst/>
        </p:spPr>
      </p:cxnSp>
      <p:cxnSp>
        <p:nvCxnSpPr>
          <p:cNvPr id="26" name="Straight Connector 25">
            <a:extLst>
              <a:ext uri="{FF2B5EF4-FFF2-40B4-BE49-F238E27FC236}">
                <a16:creationId xmlns:a16="http://schemas.microsoft.com/office/drawing/2014/main" id="{4BB4457A-AE9E-754D-AA94-F739357885FE}"/>
              </a:ext>
            </a:extLst>
          </p:cNvPr>
          <p:cNvCxnSpPr>
            <a:cxnSpLocks/>
            <a:stCxn id="1032" idx="2"/>
            <a:endCxn id="1046" idx="0"/>
          </p:cNvCxnSpPr>
          <p:nvPr/>
        </p:nvCxnSpPr>
        <p:spPr bwMode="auto">
          <a:xfrm>
            <a:off x="4653741" y="2520915"/>
            <a:ext cx="3449780" cy="2157765"/>
          </a:xfrm>
          <a:prstGeom prst="line">
            <a:avLst/>
          </a:prstGeom>
          <a:solidFill>
            <a:schemeClr val="accent1"/>
          </a:solidFill>
          <a:ln w="19050" cap="flat" cmpd="sng" algn="ctr">
            <a:solidFill>
              <a:schemeClr val="tx1">
                <a:lumMod val="10000"/>
                <a:lumOff val="90000"/>
              </a:schemeClr>
            </a:solidFill>
            <a:prstDash val="sysDash"/>
            <a:round/>
            <a:headEnd type="none" w="med" len="med"/>
            <a:tailEnd type="none" w="med" len="med"/>
          </a:ln>
          <a:effectLst/>
        </p:spPr>
      </p:cxnSp>
      <p:pic>
        <p:nvPicPr>
          <p:cNvPr id="1026" name="Picture 2" descr="Brad Pitt - Wikipedia">
            <a:extLst>
              <a:ext uri="{FF2B5EF4-FFF2-40B4-BE49-F238E27FC236}">
                <a16:creationId xmlns:a16="http://schemas.microsoft.com/office/drawing/2014/main" id="{2100FE20-FE71-214E-BF4C-18C24EF29E4F}"/>
              </a:ext>
            </a:extLst>
          </p:cNvPr>
          <p:cNvPicPr>
            <a:picLocks noChangeArrowheads="1"/>
          </p:cNvPicPr>
          <p:nvPr/>
        </p:nvPicPr>
        <p:blipFill rotWithShape="1">
          <a:blip r:embed="rId3">
            <a:extLst>
              <a:ext uri="{28A0092B-C50C-407E-A947-70E740481C1C}">
                <a14:useLocalDpi xmlns:a14="http://schemas.microsoft.com/office/drawing/2010/main" val="0"/>
              </a:ext>
            </a:extLst>
          </a:blip>
          <a:srcRect b="32364"/>
          <a:stretch/>
        </p:blipFill>
        <p:spPr bwMode="auto">
          <a:xfrm>
            <a:off x="609601" y="1332195"/>
            <a:ext cx="1188720"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Tom Cruise">
            <a:extLst>
              <a:ext uri="{FF2B5EF4-FFF2-40B4-BE49-F238E27FC236}">
                <a16:creationId xmlns:a16="http://schemas.microsoft.com/office/drawing/2014/main" id="{4477FB12-A14D-8043-9DD7-CD2033304AD0}"/>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4491" y="1332195"/>
            <a:ext cx="1188720"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2" name="Picture 8" descr="Chris Rock explains why he hates 'all civil rights movies' - New York Daily  News">
            <a:extLst>
              <a:ext uri="{FF2B5EF4-FFF2-40B4-BE49-F238E27FC236}">
                <a16:creationId xmlns:a16="http://schemas.microsoft.com/office/drawing/2014/main" id="{01F2BD69-F4DE-454D-85CB-9A0AB701DDB0}"/>
              </a:ext>
            </a:extLst>
          </p:cNvPr>
          <p:cNvPicPr>
            <a:picLocks noChangeArrowheads="1"/>
          </p:cNvPicPr>
          <p:nvPr/>
        </p:nvPicPr>
        <p:blipFill rotWithShape="1">
          <a:blip r:embed="rId5" cstate="print">
            <a:extLst>
              <a:ext uri="{28A0092B-C50C-407E-A947-70E740481C1C}">
                <a14:useLocalDpi xmlns:a14="http://schemas.microsoft.com/office/drawing/2010/main" val="0"/>
              </a:ext>
            </a:extLst>
          </a:blip>
          <a:srcRect l="27500" t="11250" r="28333" b="22500"/>
          <a:stretch/>
        </p:blipFill>
        <p:spPr bwMode="auto">
          <a:xfrm>
            <a:off x="4059381" y="1332195"/>
            <a:ext cx="1188720"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6" name="Picture 12" descr="Mark Wahlberg - Wife, Movies &amp; Routine - Biography">
            <a:extLst>
              <a:ext uri="{FF2B5EF4-FFF2-40B4-BE49-F238E27FC236}">
                <a16:creationId xmlns:a16="http://schemas.microsoft.com/office/drawing/2014/main" id="{EACB6244-DC97-2D43-93F3-062C5F6CC3A2}"/>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9162" y="1332195"/>
            <a:ext cx="1188720"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8" name="Picture 14" descr="Jennifer Aniston says growing up in an 'unsafe' household shaped her  character">
            <a:extLst>
              <a:ext uri="{FF2B5EF4-FFF2-40B4-BE49-F238E27FC236}">
                <a16:creationId xmlns:a16="http://schemas.microsoft.com/office/drawing/2014/main" id="{0D9401D4-E5C1-9945-872A-8648DB12B08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187" t="1" r="35945" b="37422"/>
          <a:stretch/>
        </p:blipFill>
        <p:spPr bwMode="auto">
          <a:xfrm>
            <a:off x="630520" y="4678680"/>
            <a:ext cx="1188720"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42" name="Picture 18" descr="Halle Berry - Children, Movies &amp; Age - Biography">
            <a:extLst>
              <a:ext uri="{FF2B5EF4-FFF2-40B4-BE49-F238E27FC236}">
                <a16:creationId xmlns:a16="http://schemas.microsoft.com/office/drawing/2014/main" id="{CD9B5BC7-46DF-4447-BC69-67941E2E1633}"/>
              </a:ext>
            </a:extLst>
          </p:cNvPr>
          <p:cNvPicPr>
            <a:picLocks noChangeArrowheads="1"/>
          </p:cNvPicPr>
          <p:nvPr/>
        </p:nvPicPr>
        <p:blipFill rotWithShape="1">
          <a:blip r:embed="rId8" cstate="print">
            <a:extLst>
              <a:ext uri="{28A0092B-C50C-407E-A947-70E740481C1C}">
                <a14:useLocalDpi xmlns:a14="http://schemas.microsoft.com/office/drawing/2010/main" val="0"/>
              </a:ext>
            </a:extLst>
          </a:blip>
          <a:srcRect l="20568" r="12697"/>
          <a:stretch/>
        </p:blipFill>
        <p:spPr bwMode="auto">
          <a:xfrm>
            <a:off x="5784271" y="4678680"/>
            <a:ext cx="1188720"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46" name="Picture 22" descr="Penelope Cruz 2020 Oscars">
            <a:extLst>
              <a:ext uri="{FF2B5EF4-FFF2-40B4-BE49-F238E27FC236}">
                <a16:creationId xmlns:a16="http://schemas.microsoft.com/office/drawing/2014/main" id="{BDEF01A8-A6E8-5D4F-823C-A621137043A3}"/>
              </a:ext>
            </a:extLst>
          </p:cNvPr>
          <p:cNvPicPr>
            <a:picLocks noChangeArrowheads="1"/>
          </p:cNvPicPr>
          <p:nvPr/>
        </p:nvPicPr>
        <p:blipFill rotWithShape="1">
          <a:blip r:embed="rId9" cstate="print">
            <a:extLst>
              <a:ext uri="{28A0092B-C50C-407E-A947-70E740481C1C}">
                <a14:useLocalDpi xmlns:a14="http://schemas.microsoft.com/office/drawing/2010/main" val="0"/>
              </a:ext>
            </a:extLst>
          </a:blip>
          <a:srcRect l="23742" r="30000" b="26311"/>
          <a:stretch/>
        </p:blipFill>
        <p:spPr bwMode="auto">
          <a:xfrm>
            <a:off x="7509161" y="4678680"/>
            <a:ext cx="1188720"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50" name="Picture 26" descr="Dwayne Johnson - Family, Movies &amp; Facts - Biography">
            <a:extLst>
              <a:ext uri="{FF2B5EF4-FFF2-40B4-BE49-F238E27FC236}">
                <a16:creationId xmlns:a16="http://schemas.microsoft.com/office/drawing/2014/main" id="{496B0105-04E8-264E-93EA-296557EB33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4271" y="1352511"/>
            <a:ext cx="1188720"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52" name="Picture 28" descr="Amy Adams - Movies, Husband &amp; Age - Biography">
            <a:extLst>
              <a:ext uri="{FF2B5EF4-FFF2-40B4-BE49-F238E27FC236}">
                <a16:creationId xmlns:a16="http://schemas.microsoft.com/office/drawing/2014/main" id="{C2D399BC-B813-6D41-AC32-6A8166074CD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507" r="15908"/>
          <a:stretch/>
        </p:blipFill>
        <p:spPr bwMode="auto">
          <a:xfrm>
            <a:off x="4080300" y="4678680"/>
            <a:ext cx="1175751"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48" name="Picture 24" descr="Question Mark Note Duplicate - Free image on Pixabay">
            <a:extLst>
              <a:ext uri="{FF2B5EF4-FFF2-40B4-BE49-F238E27FC236}">
                <a16:creationId xmlns:a16="http://schemas.microsoft.com/office/drawing/2014/main" id="{C28CA44D-703F-844F-A50F-E1E90DC6182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24200" y="2743200"/>
            <a:ext cx="29718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ndra Bullock's College Years Are Getting an Amazon Show">
            <a:extLst>
              <a:ext uri="{FF2B5EF4-FFF2-40B4-BE49-F238E27FC236}">
                <a16:creationId xmlns:a16="http://schemas.microsoft.com/office/drawing/2014/main" id="{EB59F4CD-9010-5B43-878A-B1FCE4BC3992}"/>
              </a:ext>
            </a:extLst>
          </p:cNvPr>
          <p:cNvPicPr>
            <a:picLocks noChangeArrowheads="1"/>
          </p:cNvPicPr>
          <p:nvPr/>
        </p:nvPicPr>
        <p:blipFill rotWithShape="1">
          <a:blip r:embed="rId13" cstate="print">
            <a:extLst>
              <a:ext uri="{28A0092B-C50C-407E-A947-70E740481C1C}">
                <a14:useLocalDpi xmlns:a14="http://schemas.microsoft.com/office/drawing/2010/main" val="0"/>
              </a:ext>
            </a:extLst>
          </a:blip>
          <a:srcRect l="21643" t="1" r="18550" b="41366"/>
          <a:stretch/>
        </p:blipFill>
        <p:spPr bwMode="auto">
          <a:xfrm>
            <a:off x="2334491" y="4678680"/>
            <a:ext cx="1188720" cy="1188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0494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sp>
        <p:nvSpPr>
          <p:cNvPr id="5" name="Title 3">
            <a:extLst>
              <a:ext uri="{FF2B5EF4-FFF2-40B4-BE49-F238E27FC236}">
                <a16:creationId xmlns:a16="http://schemas.microsoft.com/office/drawing/2014/main" id="{62168941-6D3D-1E48-9EEC-EB1CEB68C31B}"/>
              </a:ext>
            </a:extLst>
          </p:cNvPr>
          <p:cNvSpPr txBox="1">
            <a:spLocks/>
          </p:cNvSpPr>
          <p:nvPr/>
        </p:nvSpPr>
        <p:spPr bwMode="auto">
          <a:xfrm>
            <a:off x="457200" y="3276600"/>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Optimization: Integer programming</a:t>
            </a: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Optimization: Practice problems</a:t>
            </a: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pic>
        <p:nvPicPr>
          <p:cNvPr id="1026" name="Picture 2" descr="Game Plan">
            <a:extLst>
              <a:ext uri="{FF2B5EF4-FFF2-40B4-BE49-F238E27FC236}">
                <a16:creationId xmlns:a16="http://schemas.microsoft.com/office/drawing/2014/main" id="{61600A65-EEA7-8E43-8B99-A3ABC92CBF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0071" y="584200"/>
            <a:ext cx="3347358" cy="2082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F6148A9-CE81-D002-7332-6FAE80ABED01}"/>
                  </a:ext>
                </a:extLst>
              </p14:cNvPr>
              <p14:cNvContentPartPr/>
              <p14:nvPr/>
            </p14:nvContentPartPr>
            <p14:xfrm>
              <a:off x="6809296" y="4602610"/>
              <a:ext cx="623160" cy="42120"/>
            </p14:xfrm>
          </p:contentPart>
        </mc:Choice>
        <mc:Fallback>
          <p:pic>
            <p:nvPicPr>
              <p:cNvPr id="2" name="Ink 1">
                <a:extLst>
                  <a:ext uri="{FF2B5EF4-FFF2-40B4-BE49-F238E27FC236}">
                    <a16:creationId xmlns:a16="http://schemas.microsoft.com/office/drawing/2014/main" id="{0F6148A9-CE81-D002-7332-6FAE80ABED01}"/>
                  </a:ext>
                </a:extLst>
              </p:cNvPr>
              <p:cNvPicPr/>
              <p:nvPr/>
            </p:nvPicPr>
            <p:blipFill>
              <a:blip r:embed="rId5"/>
              <a:stretch>
                <a:fillRect/>
              </a:stretch>
            </p:blipFill>
            <p:spPr>
              <a:xfrm>
                <a:off x="6794176" y="4587490"/>
                <a:ext cx="6537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2" name="Ink 41">
                <a:extLst>
                  <a:ext uri="{FF2B5EF4-FFF2-40B4-BE49-F238E27FC236}">
                    <a16:creationId xmlns:a16="http://schemas.microsoft.com/office/drawing/2014/main" id="{D74A5A8E-4BE4-E667-B5A5-76E060172068}"/>
                  </a:ext>
                </a:extLst>
              </p14:cNvPr>
              <p14:cNvContentPartPr/>
              <p14:nvPr/>
            </p14:nvContentPartPr>
            <p14:xfrm>
              <a:off x="5445256" y="1105930"/>
              <a:ext cx="11160" cy="16920"/>
            </p14:xfrm>
          </p:contentPart>
        </mc:Choice>
        <mc:Fallback>
          <p:pic>
            <p:nvPicPr>
              <p:cNvPr id="42" name="Ink 41">
                <a:extLst>
                  <a:ext uri="{FF2B5EF4-FFF2-40B4-BE49-F238E27FC236}">
                    <a16:creationId xmlns:a16="http://schemas.microsoft.com/office/drawing/2014/main" id="{D74A5A8E-4BE4-E667-B5A5-76E060172068}"/>
                  </a:ext>
                </a:extLst>
              </p:cNvPr>
              <p:cNvPicPr/>
              <p:nvPr/>
            </p:nvPicPr>
            <p:blipFill>
              <a:blip r:embed="rId7"/>
              <a:stretch>
                <a:fillRect/>
              </a:stretch>
            </p:blipFill>
            <p:spPr>
              <a:xfrm>
                <a:off x="5429776" y="1090810"/>
                <a:ext cx="41400" cy="47520"/>
              </a:xfrm>
              <a:prstGeom prst="rect">
                <a:avLst/>
              </a:prstGeom>
            </p:spPr>
          </p:pic>
        </mc:Fallback>
      </mc:AlternateContent>
    </p:spTree>
    <p:extLst>
      <p:ext uri="{BB962C8B-B14F-4D97-AF65-F5344CB8AC3E}">
        <p14:creationId xmlns:p14="http://schemas.microsoft.com/office/powerpoint/2010/main" val="2690413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21C25C-4EF3-4D4E-B53B-BEEF9A52ABBE}"/>
              </a:ext>
            </a:extLst>
          </p:cNvPr>
          <p:cNvSpPr>
            <a:spLocks noGrp="1"/>
          </p:cNvSpPr>
          <p:nvPr>
            <p:ph type="sldNum" sz="quarter" idx="11"/>
          </p:nvPr>
        </p:nvSpPr>
        <p:spPr/>
        <p:txBody>
          <a:bodyPr/>
          <a:lstStyle/>
          <a:p>
            <a:fld id="{D800FC57-747A-4054-A3DF-63D163080A4A}" type="slidenum">
              <a:rPr lang="en-US" smtClean="0"/>
              <a:pPr/>
              <a:t>40</a:t>
            </a:fld>
            <a:endParaRPr lang="en-US" dirty="0"/>
          </a:p>
        </p:txBody>
      </p:sp>
      <p:sp>
        <p:nvSpPr>
          <p:cNvPr id="8" name="TextBox 7">
            <a:extLst>
              <a:ext uri="{FF2B5EF4-FFF2-40B4-BE49-F238E27FC236}">
                <a16:creationId xmlns:a16="http://schemas.microsoft.com/office/drawing/2014/main" id="{1970EF5D-A674-7F40-9BAD-3AD4DB0EA3A7}"/>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ea typeface="Cabin" charset="0"/>
                <a:cs typeface="Cabin" charset="0"/>
              </a:rPr>
              <a:t>Stardust Inc</a:t>
            </a:r>
          </a:p>
        </p:txBody>
      </p:sp>
      <p:sp>
        <p:nvSpPr>
          <p:cNvPr id="3" name="Rectangle 2">
            <a:extLst>
              <a:ext uri="{FF2B5EF4-FFF2-40B4-BE49-F238E27FC236}">
                <a16:creationId xmlns:a16="http://schemas.microsoft.com/office/drawing/2014/main" id="{76622F51-E9BD-BB44-B9EB-E1C0BE09A934}"/>
              </a:ext>
            </a:extLst>
          </p:cNvPr>
          <p:cNvSpPr/>
          <p:nvPr/>
        </p:nvSpPr>
        <p:spPr>
          <a:xfrm>
            <a:off x="419100" y="1066800"/>
            <a:ext cx="8305800" cy="5236242"/>
          </a:xfrm>
          <a:prstGeom prst="rect">
            <a:avLst/>
          </a:prstGeom>
        </p:spPr>
        <p:txBody>
          <a:bodyPr wrap="square">
            <a:spAutoFit/>
          </a:bodyPr>
          <a:lstStyle/>
          <a:p>
            <a:pPr marL="0" marR="0" algn="just">
              <a:lnSpc>
                <a:spcPct val="120000"/>
              </a:lnSpc>
              <a:spcBef>
                <a:spcPts val="0"/>
              </a:spcBef>
              <a:spcAft>
                <a:spcPts val="1125"/>
              </a:spcAft>
            </a:pPr>
            <a:r>
              <a:rPr lang="en-US" sz="1800" dirty="0">
                <a:solidFill>
                  <a:schemeClr val="tx1"/>
                </a:solidFill>
                <a:latin typeface="Calibri" panose="020F0502020204030204" pitchFamily="34" charset="0"/>
                <a:ea typeface="DengXian" panose="02010600030101010101" pitchFamily="2" charset="-122"/>
              </a:rPr>
              <a:t>Stardust Inc, is a new matching service that promises more meaningful match-making through enhanced data analytics.  In preparation for the company’s first product launch, you have been hired to conduct several match-making pilots with user groups in the LA Beverly Hills area.  </a:t>
            </a:r>
          </a:p>
          <a:p>
            <a:pPr marL="0" marR="0" algn="just">
              <a:lnSpc>
                <a:spcPct val="120000"/>
              </a:lnSpc>
              <a:spcBef>
                <a:spcPts val="0"/>
              </a:spcBef>
              <a:spcAft>
                <a:spcPts val="1125"/>
              </a:spcAft>
            </a:pPr>
            <a:r>
              <a:rPr lang="en-US" sz="1800" dirty="0">
                <a:solidFill>
                  <a:schemeClr val="tx1"/>
                </a:solidFill>
                <a:latin typeface="Calibri" panose="020F0502020204030204" pitchFamily="34" charset="0"/>
                <a:ea typeface="DengXian" panose="02010600030101010101" pitchFamily="2" charset="-122"/>
              </a:rPr>
              <a:t>Stardust has surveyed 10 power users (5 male and 5 female) about their enjoyment of the following categories. </a:t>
            </a:r>
            <a:endParaRPr lang="en-US" sz="1800" dirty="0">
              <a:solidFill>
                <a:schemeClr val="tx1"/>
              </a:solidFill>
              <a:latin typeface="Times New Roman" panose="02020603050405020304" pitchFamily="18" charset="0"/>
              <a:ea typeface="DengXian" panose="02010600030101010101" pitchFamily="2" charset="-122"/>
            </a:endParaRPr>
          </a:p>
          <a:p>
            <a:pPr marL="800100" lvl="1" indent="-342900" algn="just">
              <a:lnSpc>
                <a:spcPct val="120000"/>
              </a:lnSpc>
              <a:spcBef>
                <a:spcPts val="0"/>
              </a:spcBef>
              <a:spcAft>
                <a:spcPts val="1125"/>
              </a:spcAft>
              <a:buFont typeface="Symbol" pitchFamily="2" charset="2"/>
              <a:buChar char=""/>
            </a:pPr>
            <a:r>
              <a:rPr lang="en-US" sz="1800" dirty="0">
                <a:solidFill>
                  <a:schemeClr val="tx1"/>
                </a:solidFill>
                <a:latin typeface="Calibri" panose="020F0502020204030204" pitchFamily="34" charset="0"/>
                <a:ea typeface="DengXian" panose="02010600030101010101" pitchFamily="2" charset="-122"/>
              </a:rPr>
              <a:t>Watching movies (1: min,   10:max)</a:t>
            </a:r>
            <a:endParaRPr lang="en-US" sz="1800" dirty="0">
              <a:solidFill>
                <a:schemeClr val="tx1"/>
              </a:solidFill>
              <a:latin typeface="Times New Roman" panose="02020603050405020304" pitchFamily="18" charset="0"/>
              <a:ea typeface="DengXian" panose="02010600030101010101" pitchFamily="2" charset="-122"/>
            </a:endParaRPr>
          </a:p>
          <a:p>
            <a:pPr marL="800100" lvl="1" indent="-342900" algn="just">
              <a:lnSpc>
                <a:spcPct val="120000"/>
              </a:lnSpc>
              <a:spcBef>
                <a:spcPts val="0"/>
              </a:spcBef>
              <a:spcAft>
                <a:spcPts val="1125"/>
              </a:spcAft>
              <a:buFont typeface="Symbol" pitchFamily="2" charset="2"/>
              <a:buChar char=""/>
            </a:pPr>
            <a:r>
              <a:rPr lang="en-US" sz="1800" dirty="0">
                <a:solidFill>
                  <a:schemeClr val="tx1"/>
                </a:solidFill>
                <a:latin typeface="Calibri" panose="020F0502020204030204" pitchFamily="34" charset="0"/>
                <a:ea typeface="DengXian" panose="02010600030101010101" pitchFamily="2" charset="-122"/>
              </a:rPr>
              <a:t>Meditation (1: min,   10:max)</a:t>
            </a:r>
            <a:endParaRPr lang="en-US" sz="1800" dirty="0">
              <a:solidFill>
                <a:schemeClr val="tx1"/>
              </a:solidFill>
              <a:latin typeface="Times New Roman" panose="02020603050405020304" pitchFamily="18" charset="0"/>
              <a:ea typeface="DengXian" panose="02010600030101010101" pitchFamily="2" charset="-122"/>
            </a:endParaRPr>
          </a:p>
          <a:p>
            <a:pPr marL="800100" lvl="1" indent="-342900" algn="just">
              <a:lnSpc>
                <a:spcPct val="120000"/>
              </a:lnSpc>
              <a:spcBef>
                <a:spcPts val="0"/>
              </a:spcBef>
              <a:spcAft>
                <a:spcPts val="1125"/>
              </a:spcAft>
              <a:buFont typeface="Symbol" pitchFamily="2" charset="2"/>
              <a:buChar char=""/>
            </a:pPr>
            <a:r>
              <a:rPr lang="en-US" sz="1800" dirty="0">
                <a:solidFill>
                  <a:schemeClr val="tx1"/>
                </a:solidFill>
                <a:latin typeface="Calibri" panose="020F0502020204030204" pitchFamily="34" charset="0"/>
                <a:ea typeface="DengXian" panose="02010600030101010101" pitchFamily="2" charset="-122"/>
              </a:rPr>
              <a:t>Dogs (1: min,   10:max)</a:t>
            </a:r>
            <a:endParaRPr lang="en-US" sz="1800" dirty="0">
              <a:solidFill>
                <a:schemeClr val="tx1"/>
              </a:solidFill>
              <a:latin typeface="Times New Roman" panose="02020603050405020304" pitchFamily="18" charset="0"/>
              <a:ea typeface="DengXian" panose="02010600030101010101" pitchFamily="2" charset="-122"/>
            </a:endParaRPr>
          </a:p>
          <a:p>
            <a:pPr marL="800100" lvl="1" indent="-342900" algn="just">
              <a:lnSpc>
                <a:spcPct val="120000"/>
              </a:lnSpc>
              <a:spcBef>
                <a:spcPts val="0"/>
              </a:spcBef>
              <a:spcAft>
                <a:spcPts val="1125"/>
              </a:spcAft>
              <a:buFont typeface="Symbol" pitchFamily="2" charset="2"/>
              <a:buChar char=""/>
            </a:pPr>
            <a:r>
              <a:rPr lang="en-US" sz="1800" dirty="0">
                <a:solidFill>
                  <a:schemeClr val="tx1"/>
                </a:solidFill>
                <a:latin typeface="Calibri" panose="020F0502020204030204" pitchFamily="34" charset="0"/>
                <a:ea typeface="DengXian" panose="02010600030101010101" pitchFamily="2" charset="-122"/>
              </a:rPr>
              <a:t>Pumpkin spiced lattes (1: min,   10:max)</a:t>
            </a:r>
          </a:p>
          <a:p>
            <a:pPr marL="14288" lvl="1" algn="just">
              <a:lnSpc>
                <a:spcPct val="120000"/>
              </a:lnSpc>
              <a:spcBef>
                <a:spcPts val="0"/>
              </a:spcBef>
              <a:spcAft>
                <a:spcPts val="1125"/>
              </a:spcAft>
            </a:pPr>
            <a:r>
              <a:rPr lang="en-US" sz="1800" dirty="0">
                <a:solidFill>
                  <a:schemeClr val="tx1"/>
                </a:solidFill>
                <a:latin typeface="Calibri" panose="020F0502020204030204" pitchFamily="34" charset="0"/>
                <a:ea typeface="DengXian" panose="02010600030101010101" pitchFamily="2" charset="-122"/>
              </a:rPr>
              <a:t>Your task is to match the users to maximize the fit in interests of each matched pair. Note that at this point Stardust matches male with female users only (not male with male or female with female).</a:t>
            </a:r>
            <a:endParaRPr lang="en-US" sz="1800" dirty="0">
              <a:solidFill>
                <a:schemeClr val="tx1"/>
              </a:solidFill>
              <a:latin typeface="Times New Roman" panose="02020603050405020304" pitchFamily="18" charset="0"/>
              <a:ea typeface="DengXian" panose="02010600030101010101" pitchFamily="2" charset="-122"/>
            </a:endParaRPr>
          </a:p>
        </p:txBody>
      </p:sp>
    </p:spTree>
    <p:extLst>
      <p:ext uri="{BB962C8B-B14F-4D97-AF65-F5344CB8AC3E}">
        <p14:creationId xmlns:p14="http://schemas.microsoft.com/office/powerpoint/2010/main" val="2662266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970EF5D-A674-7F40-9BAD-3AD4DB0EA3A7}"/>
              </a:ext>
            </a:extLst>
          </p:cNvPr>
          <p:cNvSpPr txBox="1"/>
          <p:nvPr/>
        </p:nvSpPr>
        <p:spPr>
          <a:xfrm>
            <a:off x="457200" y="152400"/>
            <a:ext cx="8229600" cy="579438"/>
          </a:xfrm>
          <a:prstGeom prst="rect">
            <a:avLst/>
          </a:prstGeom>
        </p:spPr>
        <p:txBody>
          <a:bodyPr vert="horz" lIns="91440" tIns="45720" rIns="91440" bIns="45720" rtlCol="0" anchor="ctr">
            <a:normAutofit/>
          </a:bodyPr>
          <a:lstStyle/>
          <a:p>
            <a:pPr algn="ctr" eaLnBrk="0" hangingPunct="0">
              <a:spcAft>
                <a:spcPts val="600"/>
              </a:spcAft>
            </a:pPr>
            <a:r>
              <a:rPr lang="en-US" b="1" dirty="0">
                <a:solidFill>
                  <a:srgbClr val="092E78"/>
                </a:solidFill>
                <a:latin typeface="Calibri" panose="020F0502020204030204" pitchFamily="34" charset="0"/>
                <a:ea typeface="MS PGothic" pitchFamily="34" charset="-128"/>
                <a:cs typeface="Calibri" panose="020F0502020204030204" pitchFamily="34" charset="0"/>
              </a:rPr>
              <a:t>Stardust INC: User responses</a:t>
            </a:r>
          </a:p>
        </p:txBody>
      </p:sp>
      <p:sp>
        <p:nvSpPr>
          <p:cNvPr id="2" name="Slide Number Placeholder 1" hidden="1">
            <a:extLst>
              <a:ext uri="{FF2B5EF4-FFF2-40B4-BE49-F238E27FC236}">
                <a16:creationId xmlns:a16="http://schemas.microsoft.com/office/drawing/2014/main" id="{1821C25C-4EF3-4D4E-B53B-BEEF9A52ABBE}"/>
              </a:ext>
            </a:extLst>
          </p:cNvPr>
          <p:cNvSpPr>
            <a:spLocks noGrp="1"/>
          </p:cNvSpPr>
          <p:nvPr>
            <p:ph type="sldNum" sz="quarter" idx="4294967295"/>
          </p:nvPr>
        </p:nvSpPr>
        <p:spPr>
          <a:xfrm>
            <a:off x="4495800" y="6583713"/>
            <a:ext cx="1905000" cy="274287"/>
          </a:xfrm>
        </p:spPr>
        <p:txBody>
          <a:bodyPr/>
          <a:lstStyle/>
          <a:p>
            <a:pPr>
              <a:spcAft>
                <a:spcPts val="600"/>
              </a:spcAft>
            </a:pPr>
            <a:fld id="{D800FC57-747A-4054-A3DF-63D163080A4A}" type="slidenum">
              <a:rPr lang="en-US" smtClean="0"/>
              <a:pPr>
                <a:spcAft>
                  <a:spcPts val="600"/>
                </a:spcAft>
              </a:pPr>
              <a:t>41</a:t>
            </a:fld>
            <a:endParaRPr lang="en-US"/>
          </a:p>
        </p:txBody>
      </p:sp>
      <p:graphicFrame>
        <p:nvGraphicFramePr>
          <p:cNvPr id="3" name="Table 2">
            <a:extLst>
              <a:ext uri="{FF2B5EF4-FFF2-40B4-BE49-F238E27FC236}">
                <a16:creationId xmlns:a16="http://schemas.microsoft.com/office/drawing/2014/main" id="{40A742B7-0AB2-934C-B226-D028D2CD1E7B}"/>
              </a:ext>
            </a:extLst>
          </p:cNvPr>
          <p:cNvGraphicFramePr>
            <a:graphicFrameLocks noGrp="1"/>
          </p:cNvGraphicFramePr>
          <p:nvPr>
            <p:extLst>
              <p:ext uri="{D42A27DB-BD31-4B8C-83A1-F6EECF244321}">
                <p14:modId xmlns:p14="http://schemas.microsoft.com/office/powerpoint/2010/main" val="2949592050"/>
              </p:ext>
            </p:extLst>
          </p:nvPr>
        </p:nvGraphicFramePr>
        <p:xfrm>
          <a:off x="685796" y="1524000"/>
          <a:ext cx="7391404" cy="3991328"/>
        </p:xfrm>
        <a:graphic>
          <a:graphicData uri="http://schemas.openxmlformats.org/drawingml/2006/table">
            <a:tbl>
              <a:tblPr firstRow="1" firstCol="1" bandRow="1">
                <a:tableStyleId>{00A15C55-8517-42AA-B614-E9B94910E393}</a:tableStyleId>
              </a:tblPr>
              <a:tblGrid>
                <a:gridCol w="1828800">
                  <a:extLst>
                    <a:ext uri="{9D8B030D-6E8A-4147-A177-3AD203B41FA5}">
                      <a16:colId xmlns:a16="http://schemas.microsoft.com/office/drawing/2014/main" val="1434163017"/>
                    </a:ext>
                  </a:extLst>
                </a:gridCol>
                <a:gridCol w="1066800">
                  <a:extLst>
                    <a:ext uri="{9D8B030D-6E8A-4147-A177-3AD203B41FA5}">
                      <a16:colId xmlns:a16="http://schemas.microsoft.com/office/drawing/2014/main" val="2883655944"/>
                    </a:ext>
                  </a:extLst>
                </a:gridCol>
                <a:gridCol w="1066800">
                  <a:extLst>
                    <a:ext uri="{9D8B030D-6E8A-4147-A177-3AD203B41FA5}">
                      <a16:colId xmlns:a16="http://schemas.microsoft.com/office/drawing/2014/main" val="2887479050"/>
                    </a:ext>
                  </a:extLst>
                </a:gridCol>
                <a:gridCol w="1600200">
                  <a:extLst>
                    <a:ext uri="{9D8B030D-6E8A-4147-A177-3AD203B41FA5}">
                      <a16:colId xmlns:a16="http://schemas.microsoft.com/office/drawing/2014/main" val="1672270944"/>
                    </a:ext>
                  </a:extLst>
                </a:gridCol>
                <a:gridCol w="914400">
                  <a:extLst>
                    <a:ext uri="{9D8B030D-6E8A-4147-A177-3AD203B41FA5}">
                      <a16:colId xmlns:a16="http://schemas.microsoft.com/office/drawing/2014/main" val="475104333"/>
                    </a:ext>
                  </a:extLst>
                </a:gridCol>
                <a:gridCol w="914404">
                  <a:extLst>
                    <a:ext uri="{9D8B030D-6E8A-4147-A177-3AD203B41FA5}">
                      <a16:colId xmlns:a16="http://schemas.microsoft.com/office/drawing/2014/main" val="2926500343"/>
                    </a:ext>
                  </a:extLst>
                </a:gridCol>
              </a:tblGrid>
              <a:tr h="413995">
                <a:tc>
                  <a:txBody>
                    <a:bodyPr/>
                    <a:lstStyle/>
                    <a:p>
                      <a:pPr marL="0" marR="161925" algn="just">
                        <a:spcBef>
                          <a:spcPts val="0"/>
                        </a:spcBef>
                        <a:spcAft>
                          <a:spcPts val="1125"/>
                        </a:spcAft>
                      </a:pPr>
                      <a:r>
                        <a:rPr lang="en-US" sz="2000" cap="none" spc="0" dirty="0">
                          <a:solidFill>
                            <a:schemeClr val="tx1"/>
                          </a:solidFill>
                          <a:effectLst/>
                          <a:latin typeface="Calibri" panose="020F0502020204030204" pitchFamily="34" charset="0"/>
                          <a:cs typeface="Calibri" panose="020F0502020204030204" pitchFamily="34" charset="0"/>
                        </a:rPr>
                        <a:t>User</a:t>
                      </a:r>
                      <a:endParaRPr lang="en-US" sz="20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nchor="b">
                    <a:solidFill>
                      <a:srgbClr val="F9BC01"/>
                    </a:solidFill>
                  </a:tcPr>
                </a:tc>
                <a:tc>
                  <a:txBody>
                    <a:bodyPr/>
                    <a:lstStyle/>
                    <a:p>
                      <a:pPr marL="0" marR="161925" algn="just">
                        <a:spcBef>
                          <a:spcPts val="0"/>
                        </a:spcBef>
                        <a:spcAft>
                          <a:spcPts val="1125"/>
                        </a:spcAft>
                      </a:pPr>
                      <a:r>
                        <a:rPr lang="en-US" sz="2000" cap="none" spc="0" dirty="0">
                          <a:solidFill>
                            <a:schemeClr val="tx1"/>
                          </a:solidFill>
                          <a:effectLst/>
                          <a:latin typeface="Calibri" panose="020F0502020204030204" pitchFamily="34" charset="0"/>
                          <a:cs typeface="Calibri" panose="020F0502020204030204" pitchFamily="34" charset="0"/>
                        </a:rPr>
                        <a:t>Gender</a:t>
                      </a:r>
                      <a:endParaRPr lang="en-US" sz="20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nchor="b">
                    <a:solidFill>
                      <a:srgbClr val="F9BC01"/>
                    </a:solidFill>
                  </a:tcPr>
                </a:tc>
                <a:tc>
                  <a:txBody>
                    <a:bodyPr/>
                    <a:lstStyle/>
                    <a:p>
                      <a:pPr marL="0" marR="161925" algn="just">
                        <a:spcBef>
                          <a:spcPts val="0"/>
                        </a:spcBef>
                        <a:spcAft>
                          <a:spcPts val="1125"/>
                        </a:spcAft>
                      </a:pPr>
                      <a:r>
                        <a:rPr lang="en-US" sz="2000" cap="none" spc="0" dirty="0">
                          <a:solidFill>
                            <a:schemeClr val="tx1"/>
                          </a:solidFill>
                          <a:effectLst/>
                          <a:latin typeface="Calibri" panose="020F0502020204030204" pitchFamily="34" charset="0"/>
                          <a:cs typeface="Calibri" panose="020F0502020204030204" pitchFamily="34" charset="0"/>
                        </a:rPr>
                        <a:t>Movies</a:t>
                      </a:r>
                      <a:endParaRPr lang="en-US" sz="20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nchor="b">
                    <a:solidFill>
                      <a:srgbClr val="F9BC01"/>
                    </a:solidFill>
                  </a:tcPr>
                </a:tc>
                <a:tc>
                  <a:txBody>
                    <a:bodyPr/>
                    <a:lstStyle/>
                    <a:p>
                      <a:pPr marL="0" marR="161925" algn="just">
                        <a:spcBef>
                          <a:spcPts val="0"/>
                        </a:spcBef>
                        <a:spcAft>
                          <a:spcPts val="1125"/>
                        </a:spcAft>
                      </a:pPr>
                      <a:r>
                        <a:rPr lang="en-US" sz="2000" cap="none" spc="0" dirty="0">
                          <a:solidFill>
                            <a:schemeClr val="tx1"/>
                          </a:solidFill>
                          <a:effectLst/>
                          <a:latin typeface="Calibri" panose="020F0502020204030204" pitchFamily="34" charset="0"/>
                          <a:cs typeface="Calibri" panose="020F0502020204030204" pitchFamily="34" charset="0"/>
                        </a:rPr>
                        <a:t>Meditation</a:t>
                      </a:r>
                      <a:endParaRPr lang="en-US" sz="20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nchor="b">
                    <a:solidFill>
                      <a:srgbClr val="F9BC01"/>
                    </a:solidFill>
                  </a:tcPr>
                </a:tc>
                <a:tc>
                  <a:txBody>
                    <a:bodyPr/>
                    <a:lstStyle/>
                    <a:p>
                      <a:pPr marL="0" marR="161925" algn="just">
                        <a:spcBef>
                          <a:spcPts val="0"/>
                        </a:spcBef>
                        <a:spcAft>
                          <a:spcPts val="1125"/>
                        </a:spcAft>
                      </a:pPr>
                      <a:r>
                        <a:rPr lang="en-US" sz="2000" cap="none" spc="0" dirty="0">
                          <a:solidFill>
                            <a:schemeClr val="tx1"/>
                          </a:solidFill>
                          <a:effectLst/>
                          <a:latin typeface="Calibri" panose="020F0502020204030204" pitchFamily="34" charset="0"/>
                          <a:cs typeface="Calibri" panose="020F0502020204030204" pitchFamily="34" charset="0"/>
                        </a:rPr>
                        <a:t>Dogs</a:t>
                      </a:r>
                      <a:endParaRPr lang="en-US" sz="20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nchor="b">
                    <a:solidFill>
                      <a:srgbClr val="F9BC01"/>
                    </a:solidFill>
                  </a:tcPr>
                </a:tc>
                <a:tc>
                  <a:txBody>
                    <a:bodyPr/>
                    <a:lstStyle/>
                    <a:p>
                      <a:pPr marL="0" marR="161925" algn="just">
                        <a:spcBef>
                          <a:spcPts val="0"/>
                        </a:spcBef>
                        <a:spcAft>
                          <a:spcPts val="1125"/>
                        </a:spcAft>
                      </a:pPr>
                      <a:r>
                        <a:rPr lang="en-US" sz="2000" cap="none" spc="0" dirty="0">
                          <a:solidFill>
                            <a:schemeClr val="tx1"/>
                          </a:solidFill>
                          <a:effectLst/>
                          <a:latin typeface="Calibri" panose="020F0502020204030204" pitchFamily="34" charset="0"/>
                          <a:cs typeface="Calibri" panose="020F0502020204030204" pitchFamily="34" charset="0"/>
                        </a:rPr>
                        <a:t>PSL</a:t>
                      </a:r>
                      <a:endParaRPr lang="en-US" sz="20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nchor="b">
                    <a:solidFill>
                      <a:srgbClr val="F9BC01"/>
                    </a:solidFill>
                  </a:tcPr>
                </a:tc>
                <a:extLst>
                  <a:ext uri="{0D108BD9-81ED-4DB2-BD59-A6C34878D82A}">
                    <a16:rowId xmlns:a16="http://schemas.microsoft.com/office/drawing/2014/main" val="558605850"/>
                  </a:ext>
                </a:extLst>
              </a:tr>
              <a:tr h="356094">
                <a:tc>
                  <a:txBody>
                    <a:bodyPr/>
                    <a:lstStyle/>
                    <a:p>
                      <a:pPr marL="0" marR="30480"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Brad Pitt (B)</a:t>
                      </a:r>
                      <a:endParaRPr lang="en-US" sz="14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M</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7</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4</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5</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2</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4005058737"/>
                  </a:ext>
                </a:extLst>
              </a:tr>
              <a:tr h="356094">
                <a:tc>
                  <a:txBody>
                    <a:bodyPr/>
                    <a:lstStyle/>
                    <a:p>
                      <a:pPr marL="0" marR="30480"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Tom Cruise (T)</a:t>
                      </a:r>
                      <a:endParaRPr lang="en-US" sz="14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M</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5</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3</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5</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7</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3123491582"/>
                  </a:ext>
                </a:extLst>
              </a:tr>
              <a:tr h="356094">
                <a:tc>
                  <a:txBody>
                    <a:bodyPr/>
                    <a:lstStyle/>
                    <a:p>
                      <a:pPr marL="0" marR="30480" algn="just">
                        <a:spcBef>
                          <a:spcPts val="0"/>
                        </a:spcBef>
                        <a:spcAft>
                          <a:spcPts val="1125"/>
                        </a:spcAft>
                      </a:pPr>
                      <a:r>
                        <a:rPr lang="en-US" sz="1400" cap="none" spc="0">
                          <a:effectLst/>
                          <a:latin typeface="Calibri" panose="020F0502020204030204" pitchFamily="34" charset="0"/>
                          <a:cs typeface="Calibri" panose="020F0502020204030204" pitchFamily="34" charset="0"/>
                        </a:rPr>
                        <a:t>Mark Wahlberg (M)</a:t>
                      </a:r>
                      <a:endParaRPr lang="en-US" sz="1400" b="1"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M</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17970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2</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7</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3</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5</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826421487"/>
                  </a:ext>
                </a:extLst>
              </a:tr>
              <a:tr h="356094">
                <a:tc>
                  <a:txBody>
                    <a:bodyPr/>
                    <a:lstStyle/>
                    <a:p>
                      <a:pPr marL="0" marR="30480" algn="just">
                        <a:spcBef>
                          <a:spcPts val="0"/>
                        </a:spcBef>
                        <a:spcAft>
                          <a:spcPts val="1125"/>
                        </a:spcAft>
                      </a:pPr>
                      <a:r>
                        <a:rPr lang="en-US" sz="1400" cap="none" spc="0">
                          <a:effectLst/>
                          <a:latin typeface="Calibri" panose="020F0502020204030204" pitchFamily="34" charset="0"/>
                          <a:cs typeface="Calibri" panose="020F0502020204030204" pitchFamily="34" charset="0"/>
                        </a:rPr>
                        <a:t>Chris Rock (C)</a:t>
                      </a:r>
                      <a:endParaRPr lang="en-US" sz="1400" b="1"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M</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8</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2</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4</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2</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3237099708"/>
                  </a:ext>
                </a:extLst>
              </a:tr>
              <a:tr h="356094">
                <a:tc>
                  <a:txBody>
                    <a:bodyPr/>
                    <a:lstStyle/>
                    <a:p>
                      <a:pPr marL="0" marR="30480"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Dwayne Johnson (D)</a:t>
                      </a:r>
                      <a:endParaRPr lang="en-US" sz="14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M</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6</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4</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2</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8</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814825461"/>
                  </a:ext>
                </a:extLst>
              </a:tr>
              <a:tr h="356094">
                <a:tc>
                  <a:txBody>
                    <a:bodyPr/>
                    <a:lstStyle/>
                    <a:p>
                      <a:pPr marL="0" marR="30480"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Jennifer Aniston (J)</a:t>
                      </a:r>
                      <a:endParaRPr lang="en-US" sz="14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F</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2</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5</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2</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1</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1514613935"/>
                  </a:ext>
                </a:extLst>
              </a:tr>
              <a:tr h="356094">
                <a:tc>
                  <a:txBody>
                    <a:bodyPr/>
                    <a:lstStyle/>
                    <a:p>
                      <a:pPr marL="0" marR="30480"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Halle Berry (H)</a:t>
                      </a:r>
                      <a:endParaRPr lang="en-US" sz="14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F</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8</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5</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1</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7</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3050901121"/>
                  </a:ext>
                </a:extLst>
              </a:tr>
              <a:tr h="356094">
                <a:tc>
                  <a:txBody>
                    <a:bodyPr/>
                    <a:lstStyle/>
                    <a:p>
                      <a:pPr marL="0" marR="30480"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Amy Adams (A)</a:t>
                      </a:r>
                      <a:endParaRPr lang="en-US" sz="14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F</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6</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2</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2</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4</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598711811"/>
                  </a:ext>
                </a:extLst>
              </a:tr>
              <a:tr h="356094">
                <a:tc>
                  <a:txBody>
                    <a:bodyPr/>
                    <a:lstStyle/>
                    <a:p>
                      <a:pPr marL="0" marR="0" algn="just">
                        <a:spcBef>
                          <a:spcPts val="0"/>
                        </a:spcBef>
                        <a:spcAft>
                          <a:spcPts val="1125"/>
                        </a:spcAft>
                      </a:pPr>
                      <a:r>
                        <a:rPr lang="en-US" sz="1400" cap="none" spc="0" dirty="0" err="1">
                          <a:effectLst/>
                          <a:latin typeface="Calibri" panose="020F0502020204030204" pitchFamily="34" charset="0"/>
                          <a:cs typeface="Calibri" panose="020F0502020204030204" pitchFamily="34" charset="0"/>
                        </a:rPr>
                        <a:t>Penélope</a:t>
                      </a:r>
                      <a:r>
                        <a:rPr lang="en-US" sz="1400" cap="none" spc="0" dirty="0">
                          <a:effectLst/>
                          <a:latin typeface="Calibri" panose="020F0502020204030204" pitchFamily="34" charset="0"/>
                          <a:cs typeface="Calibri" panose="020F0502020204030204" pitchFamily="34" charset="0"/>
                        </a:rPr>
                        <a:t> Cruz (P)</a:t>
                      </a:r>
                      <a:endParaRPr lang="en-US" sz="14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F</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7</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2</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6</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1</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190899899"/>
                  </a:ext>
                </a:extLst>
              </a:tr>
              <a:tr h="356094">
                <a:tc>
                  <a:txBody>
                    <a:bodyPr/>
                    <a:lstStyle/>
                    <a:p>
                      <a:pPr marL="0" marR="30480"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Sandra Bullock (S)</a:t>
                      </a:r>
                      <a:endParaRPr lang="en-US" sz="14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F</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8</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2</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5</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8</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2571721480"/>
                  </a:ext>
                </a:extLst>
              </a:tr>
            </a:tbl>
          </a:graphicData>
        </a:graphic>
      </p:graphicFrame>
    </p:spTree>
    <p:extLst>
      <p:ext uri="{BB962C8B-B14F-4D97-AF65-F5344CB8AC3E}">
        <p14:creationId xmlns:p14="http://schemas.microsoft.com/office/powerpoint/2010/main" val="4090166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89A0A-F1D6-EF49-BF0B-B8DFEBDB4588}"/>
              </a:ext>
            </a:extLst>
          </p:cNvPr>
          <p:cNvSpPr>
            <a:spLocks noGrp="1"/>
          </p:cNvSpPr>
          <p:nvPr>
            <p:ph type="sldNum" sz="quarter" idx="11"/>
          </p:nvPr>
        </p:nvSpPr>
        <p:spPr/>
        <p:txBody>
          <a:bodyPr/>
          <a:lstStyle/>
          <a:p>
            <a:fld id="{D800FC57-747A-4054-A3DF-63D163080A4A}" type="slidenum">
              <a:rPr lang="en-US" smtClean="0"/>
              <a:pPr/>
              <a:t>42</a:t>
            </a:fld>
            <a:endParaRPr lang="en-US" dirty="0"/>
          </a:p>
        </p:txBody>
      </p:sp>
      <p:pic>
        <p:nvPicPr>
          <p:cNvPr id="9218" name="Picture 2" descr="Zoom Breakout Rooms + Google Drive = Small Group Work &gt; Teaching in  Dornsife &gt; USC Dana and David Dornsife College of Letters, Arts and Sciences">
            <a:extLst>
              <a:ext uri="{FF2B5EF4-FFF2-40B4-BE49-F238E27FC236}">
                <a16:creationId xmlns:a16="http://schemas.microsoft.com/office/drawing/2014/main" id="{EA589411-6091-8E4E-86F9-DD0A40DA57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1066800"/>
            <a:ext cx="4267200" cy="3015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EFB37E-D880-7C40-8205-2B15EEAD2C9B}"/>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US" sz="2800" b="1" kern="0" dirty="0"/>
              <a:t>Break Outs</a:t>
            </a:r>
            <a:endParaRPr lang="en-PH" sz="2800" b="1" dirty="0">
              <a:latin typeface="+mn-lt"/>
              <a:ea typeface="Cabin" charset="0"/>
              <a:cs typeface="Cabin" charset="0"/>
            </a:endParaRPr>
          </a:p>
        </p:txBody>
      </p:sp>
      <p:sp>
        <p:nvSpPr>
          <p:cNvPr id="5" name="TextBox 4">
            <a:extLst>
              <a:ext uri="{FF2B5EF4-FFF2-40B4-BE49-F238E27FC236}">
                <a16:creationId xmlns:a16="http://schemas.microsoft.com/office/drawing/2014/main" id="{6AF9FEB8-2D3C-C240-B9B7-38056D45CAD6}"/>
              </a:ext>
            </a:extLst>
          </p:cNvPr>
          <p:cNvSpPr txBox="1"/>
          <p:nvPr/>
        </p:nvSpPr>
        <p:spPr>
          <a:xfrm>
            <a:off x="609600" y="4397713"/>
            <a:ext cx="8534400" cy="1762021"/>
          </a:xfrm>
          <a:prstGeom prst="rect">
            <a:avLst/>
          </a:prstGeom>
          <a:noFill/>
        </p:spPr>
        <p:txBody>
          <a:bodyPr wrap="square" rtlCol="0">
            <a:spAutoFit/>
          </a:bodyPr>
          <a:lstStyle/>
          <a:p>
            <a:pPr>
              <a:spcBef>
                <a:spcPts val="450"/>
              </a:spcBef>
            </a:pPr>
            <a:r>
              <a:rPr lang="en-US" sz="2400" b="1" kern="0" dirty="0">
                <a:latin typeface="Calibri" panose="020F0502020204030204" pitchFamily="34" charset="0"/>
                <a:ea typeface="Cabin" charset="0"/>
                <a:cs typeface="Calibri" panose="020F0502020204030204" pitchFamily="34" charset="0"/>
              </a:rPr>
              <a:t>1. (Attempt to) solve the two problems:</a:t>
            </a:r>
          </a:p>
          <a:p>
            <a:pPr marL="914400" lvl="1" indent="-457200">
              <a:spcBef>
                <a:spcPts val="450"/>
              </a:spcBef>
              <a:buFont typeface="Arial" panose="020B0604020202020204" pitchFamily="34" charset="0"/>
              <a:buChar char="•"/>
            </a:pPr>
            <a:r>
              <a:rPr lang="en-US" sz="2400" kern="0" dirty="0">
                <a:latin typeface="Calibri" panose="020F0502020204030204" pitchFamily="34" charset="0"/>
                <a:ea typeface="Cabin" charset="0"/>
                <a:cs typeface="Calibri" panose="020F0502020204030204" pitchFamily="34" charset="0"/>
              </a:rPr>
              <a:t>Amazon facility location (supply chain design problem)</a:t>
            </a:r>
          </a:p>
          <a:p>
            <a:pPr marL="914400" lvl="1" indent="-457200">
              <a:spcBef>
                <a:spcPts val="450"/>
              </a:spcBef>
              <a:buFont typeface="Arial" panose="020B0604020202020204" pitchFamily="34" charset="0"/>
              <a:buChar char="•"/>
            </a:pPr>
            <a:r>
              <a:rPr lang="en-US" sz="2400" kern="0" dirty="0">
                <a:latin typeface="Calibri" panose="020F0502020204030204" pitchFamily="34" charset="0"/>
                <a:ea typeface="Cabin" charset="0"/>
                <a:cs typeface="Calibri" panose="020F0502020204030204" pitchFamily="34" charset="0"/>
              </a:rPr>
              <a:t>Stardust (matching/assignment problem) </a:t>
            </a:r>
          </a:p>
          <a:p>
            <a:pPr marL="457200" indent="-457200">
              <a:spcBef>
                <a:spcPts val="450"/>
              </a:spcBef>
              <a:buFont typeface="+mj-lt"/>
              <a:buAutoNum type="arabicPeriod" startAt="2"/>
            </a:pPr>
            <a:r>
              <a:rPr lang="en-US" sz="2400" b="1" kern="0" dirty="0">
                <a:latin typeface="Calibri" panose="020F0502020204030204" pitchFamily="34" charset="0"/>
                <a:ea typeface="Cabin" charset="0"/>
                <a:cs typeface="Calibri" panose="020F0502020204030204" pitchFamily="34" charset="0"/>
              </a:rPr>
              <a:t>Choose a spokesperson for your team to present results</a:t>
            </a:r>
            <a:endParaRPr lang="en-PH" sz="2400" b="1" dirty="0">
              <a:latin typeface="Calibri" panose="020F0502020204030204" pitchFamily="34" charset="0"/>
              <a:ea typeface="Cabin" charset="0"/>
              <a:cs typeface="Calibri" panose="020F0502020204030204" pitchFamily="34" charset="0"/>
            </a:endParaRPr>
          </a:p>
        </p:txBody>
      </p:sp>
    </p:spTree>
    <p:extLst>
      <p:ext uri="{BB962C8B-B14F-4D97-AF65-F5344CB8AC3E}">
        <p14:creationId xmlns:p14="http://schemas.microsoft.com/office/powerpoint/2010/main" val="4126953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21C25C-4EF3-4D4E-B53B-BEEF9A52ABBE}"/>
              </a:ext>
            </a:extLst>
          </p:cNvPr>
          <p:cNvSpPr>
            <a:spLocks noGrp="1"/>
          </p:cNvSpPr>
          <p:nvPr>
            <p:ph type="sldNum" sz="quarter" idx="11"/>
          </p:nvPr>
        </p:nvSpPr>
        <p:spPr/>
        <p:txBody>
          <a:bodyPr/>
          <a:lstStyle/>
          <a:p>
            <a:fld id="{D800FC57-747A-4054-A3DF-63D163080A4A}" type="slidenum">
              <a:rPr lang="en-US" smtClean="0"/>
              <a:pPr/>
              <a:t>43</a:t>
            </a:fld>
            <a:endParaRPr lang="en-US" dirty="0"/>
          </a:p>
        </p:txBody>
      </p:sp>
      <p:sp>
        <p:nvSpPr>
          <p:cNvPr id="8" name="TextBox 7">
            <a:extLst>
              <a:ext uri="{FF2B5EF4-FFF2-40B4-BE49-F238E27FC236}">
                <a16:creationId xmlns:a16="http://schemas.microsoft.com/office/drawing/2014/main" id="{1970EF5D-A674-7F40-9BAD-3AD4DB0EA3A7}"/>
              </a:ext>
            </a:extLst>
          </p:cNvPr>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mn-lt"/>
                <a:ea typeface="Cabin" charset="0"/>
                <a:cs typeface="Cabin" charset="0"/>
              </a:rPr>
              <a:t>Stardust INC: Pre-GAP</a:t>
            </a:r>
          </a:p>
        </p:txBody>
      </p:sp>
      <p:sp>
        <p:nvSpPr>
          <p:cNvPr id="4" name="Content Placeholder 2">
            <a:extLst>
              <a:ext uri="{FF2B5EF4-FFF2-40B4-BE49-F238E27FC236}">
                <a16:creationId xmlns:a16="http://schemas.microsoft.com/office/drawing/2014/main" id="{E0D6FF27-0DED-E14E-931D-E9467F0B09DB}"/>
              </a:ext>
            </a:extLst>
          </p:cNvPr>
          <p:cNvSpPr txBox="1">
            <a:spLocks/>
          </p:cNvSpPr>
          <p:nvPr/>
        </p:nvSpPr>
        <p:spPr>
          <a:xfrm>
            <a:off x="76200" y="1219200"/>
            <a:ext cx="8683646" cy="762000"/>
          </a:xfrm>
          <a:prstGeom prst="rect">
            <a:avLst/>
          </a:prstGeom>
        </p:spPr>
        <p:txBody>
          <a:bodyPr>
            <a:normAutofit/>
          </a:bodyPr>
          <a:lstStyle>
            <a:lvl1pPr marL="342900" indent="-342900" algn="l" rtl="0" eaLnBrk="0" fontAlgn="base" hangingPunct="0">
              <a:spcBef>
                <a:spcPct val="20000"/>
              </a:spcBef>
              <a:spcAft>
                <a:spcPct val="0"/>
              </a:spcAft>
              <a:buChar char="•"/>
              <a:defRPr sz="2800">
                <a:solidFill>
                  <a:srgbClr val="002060"/>
                </a:solidFill>
                <a:latin typeface="Calibri" panose="020F0502020204030204" pitchFamily="34" charset="0"/>
                <a:ea typeface="MS PGothic" pitchFamily="34" charset="-128"/>
                <a:cs typeface="Calibri" panose="020F0502020204030204" pitchFamily="34" charset="0"/>
              </a:defRPr>
            </a:lvl1pPr>
            <a:lvl2pPr marL="914400" indent="-457200" algn="l" rtl="0" eaLnBrk="0" fontAlgn="base" hangingPunct="0">
              <a:spcBef>
                <a:spcPct val="20000"/>
              </a:spcBef>
              <a:spcAft>
                <a:spcPct val="0"/>
              </a:spcAft>
              <a:buFont typeface="NewsGoth BT" pitchFamily="34" charset="0"/>
              <a:buChar char="~"/>
              <a:defRPr sz="2400">
                <a:solidFill>
                  <a:srgbClr val="002060"/>
                </a:solidFill>
                <a:latin typeface="Calibri" panose="020F0502020204030204" pitchFamily="34" charset="0"/>
                <a:ea typeface="MS PGothic" pitchFamily="34" charset="-128"/>
                <a:cs typeface="Calibri" panose="020F0502020204030204" pitchFamily="34" charset="0"/>
              </a:defRPr>
            </a:lvl2pPr>
            <a:lvl3pPr marL="13716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3pPr>
            <a:lvl4pPr marL="1828800" indent="-342900" algn="l" rtl="0" eaLnBrk="0" fontAlgn="base" hangingPunct="0">
              <a:spcBef>
                <a:spcPct val="20000"/>
              </a:spcBef>
              <a:spcAft>
                <a:spcPct val="0"/>
              </a:spcAft>
              <a:buFont typeface="NewsGoth BT" pitchFamily="34" charset="0"/>
              <a:buChar char="»"/>
              <a:defRPr sz="2000">
                <a:solidFill>
                  <a:srgbClr val="002060"/>
                </a:solidFill>
                <a:latin typeface="Calibri" panose="020F0502020204030204" pitchFamily="34" charset="0"/>
                <a:ea typeface="MS PGothic" pitchFamily="34" charset="-128"/>
                <a:cs typeface="Calibri" panose="020F0502020204030204" pitchFamily="34" charset="0"/>
              </a:defRPr>
            </a:lvl4pPr>
            <a:lvl5pPr marL="2286000" indent="-342900" algn="l" rtl="0" eaLnBrk="0" fontAlgn="base" hangingPunct="0">
              <a:spcBef>
                <a:spcPct val="20000"/>
              </a:spcBef>
              <a:spcAft>
                <a:spcPct val="0"/>
              </a:spcAft>
              <a:buFont typeface="Wingdings" panose="05000000000000000000" pitchFamily="2" charset="2"/>
              <a:buChar char="§"/>
              <a:defRPr sz="1600">
                <a:solidFill>
                  <a:srgbClr val="002060"/>
                </a:solidFill>
                <a:latin typeface="Calibri" panose="020F0502020204030204" pitchFamily="34" charset="0"/>
                <a:ea typeface="MS PGothic" pitchFamily="34" charset="-128"/>
                <a:cs typeface="Calibri" panose="020F0502020204030204" pitchFamily="34" charset="0"/>
              </a:defRPr>
            </a:lvl5pPr>
            <a:lvl6pPr marL="2743200" indent="-342900" algn="l" rtl="0" fontAlgn="base">
              <a:spcBef>
                <a:spcPct val="20000"/>
              </a:spcBef>
              <a:spcAft>
                <a:spcPct val="0"/>
              </a:spcAft>
              <a:buFont typeface="Wingdings" pitchFamily="2" charset="2"/>
              <a:buChar char="§"/>
              <a:defRPr sz="2400">
                <a:solidFill>
                  <a:srgbClr val="081F5B"/>
                </a:solidFill>
                <a:latin typeface="+mn-lt"/>
              </a:defRPr>
            </a:lvl6pPr>
            <a:lvl7pPr marL="3200400" indent="-342900" algn="l" rtl="0" fontAlgn="base">
              <a:spcBef>
                <a:spcPct val="20000"/>
              </a:spcBef>
              <a:spcAft>
                <a:spcPct val="0"/>
              </a:spcAft>
              <a:buFont typeface="Wingdings" pitchFamily="2" charset="2"/>
              <a:buChar char="§"/>
              <a:defRPr sz="2400">
                <a:solidFill>
                  <a:srgbClr val="081F5B"/>
                </a:solidFill>
                <a:latin typeface="+mn-lt"/>
              </a:defRPr>
            </a:lvl7pPr>
            <a:lvl8pPr marL="3657600" indent="-342900" algn="l" rtl="0" fontAlgn="base">
              <a:spcBef>
                <a:spcPct val="20000"/>
              </a:spcBef>
              <a:spcAft>
                <a:spcPct val="0"/>
              </a:spcAft>
              <a:buFont typeface="Wingdings" pitchFamily="2" charset="2"/>
              <a:buChar char="§"/>
              <a:defRPr sz="2400">
                <a:solidFill>
                  <a:srgbClr val="081F5B"/>
                </a:solidFill>
                <a:latin typeface="+mn-lt"/>
              </a:defRPr>
            </a:lvl8pPr>
            <a:lvl9pPr marL="4114800" indent="-342900" algn="l" rtl="0" fontAlgn="base">
              <a:spcBef>
                <a:spcPct val="20000"/>
              </a:spcBef>
              <a:spcAft>
                <a:spcPct val="0"/>
              </a:spcAft>
              <a:buFont typeface="Wingdings" pitchFamily="2" charset="2"/>
              <a:buChar char="§"/>
              <a:defRPr sz="2400">
                <a:solidFill>
                  <a:srgbClr val="081F5B"/>
                </a:solidFill>
                <a:latin typeface="+mn-lt"/>
              </a:defRPr>
            </a:lvl9pPr>
          </a:lstStyle>
          <a:p>
            <a:pPr marL="457200" lvl="1" indent="0">
              <a:buNone/>
            </a:pPr>
            <a:r>
              <a:rPr lang="en-US" sz="2000" b="1" kern="0" dirty="0"/>
              <a:t>Step 0 (Pre-GAP): </a:t>
            </a:r>
            <a:br>
              <a:rPr lang="en-US" sz="2000" kern="0" dirty="0"/>
            </a:br>
            <a:r>
              <a:rPr lang="en-US" sz="2000" kern="0" dirty="0"/>
              <a:t>Define a dis/similarity metric and calculate it for each pair. </a:t>
            </a:r>
          </a:p>
        </p:txBody>
      </p:sp>
      <p:sp>
        <p:nvSpPr>
          <p:cNvPr id="5" name="TextBox 4">
            <a:extLst>
              <a:ext uri="{FF2B5EF4-FFF2-40B4-BE49-F238E27FC236}">
                <a16:creationId xmlns:a16="http://schemas.microsoft.com/office/drawing/2014/main" id="{457B305B-FE38-634B-BF85-22EA6ECD0A50}"/>
              </a:ext>
            </a:extLst>
          </p:cNvPr>
          <p:cNvSpPr txBox="1"/>
          <p:nvPr/>
        </p:nvSpPr>
        <p:spPr>
          <a:xfrm>
            <a:off x="552817" y="2057400"/>
            <a:ext cx="8053052" cy="3170099"/>
          </a:xfrm>
          <a:prstGeom prst="rect">
            <a:avLst/>
          </a:prstGeom>
          <a:noFill/>
        </p:spPr>
        <p:txBody>
          <a:bodyPr wrap="square" rtlCol="0">
            <a:spAutoFit/>
          </a:bodyPr>
          <a:lstStyle/>
          <a:p>
            <a:r>
              <a:rPr lang="en-US" sz="2000" dirty="0">
                <a:solidFill>
                  <a:srgbClr val="C00000"/>
                </a:solidFill>
                <a:latin typeface="Calibri" panose="020F0502020204030204" pitchFamily="34" charset="0"/>
                <a:cs typeface="Calibri" panose="020F0502020204030204" pitchFamily="34" charset="0"/>
              </a:rPr>
              <a:t>Possible metric: average of the absolute difference in enjoyment of different categories.  For example, let M_BJ be the dissimilarity metric for Brad Pitt (B) and Jennifer Aniston (J):</a:t>
            </a:r>
          </a:p>
          <a:p>
            <a:endParaRPr lang="en-US" sz="2000" dirty="0">
              <a:solidFill>
                <a:srgbClr val="C00000"/>
              </a:solidFill>
              <a:latin typeface="Calibri" panose="020F0502020204030204" pitchFamily="34" charset="0"/>
              <a:cs typeface="Calibri" panose="020F0502020204030204" pitchFamily="34" charset="0"/>
            </a:endParaRPr>
          </a:p>
          <a:p>
            <a:r>
              <a:rPr lang="en-US" sz="2000" dirty="0">
                <a:solidFill>
                  <a:srgbClr val="C00000"/>
                </a:solidFill>
                <a:latin typeface="Calibri" panose="020F0502020204030204" pitchFamily="34" charset="0"/>
                <a:cs typeface="Calibri" panose="020F0502020204030204" pitchFamily="34" charset="0"/>
              </a:rPr>
              <a:t>M_BJ   = |B’s score for movies – J’s score for movies| +</a:t>
            </a:r>
          </a:p>
          <a:p>
            <a:r>
              <a:rPr lang="en-US" sz="2000" dirty="0">
                <a:solidFill>
                  <a:srgbClr val="C00000"/>
                </a:solidFill>
                <a:latin typeface="Calibri" panose="020F0502020204030204" pitchFamily="34" charset="0"/>
                <a:cs typeface="Calibri" panose="020F0502020204030204" pitchFamily="34" charset="0"/>
              </a:rPr>
              <a:t>	|B’s score for meditation – J’s score for meditation| +</a:t>
            </a:r>
          </a:p>
          <a:p>
            <a:r>
              <a:rPr lang="en-US" sz="2000" dirty="0">
                <a:solidFill>
                  <a:srgbClr val="C00000"/>
                </a:solidFill>
                <a:latin typeface="Calibri" panose="020F0502020204030204" pitchFamily="34" charset="0"/>
                <a:cs typeface="Calibri" panose="020F0502020204030204" pitchFamily="34" charset="0"/>
              </a:rPr>
              <a:t>	|B’s score for dogs – J’s score for dogs| +</a:t>
            </a:r>
          </a:p>
          <a:p>
            <a:r>
              <a:rPr lang="en-US" sz="2000" dirty="0">
                <a:solidFill>
                  <a:srgbClr val="C00000"/>
                </a:solidFill>
                <a:latin typeface="Calibri" panose="020F0502020204030204" pitchFamily="34" charset="0"/>
                <a:cs typeface="Calibri" panose="020F0502020204030204" pitchFamily="34" charset="0"/>
              </a:rPr>
              <a:t>	|B’s score for PSL – J’s score for PSL| </a:t>
            </a:r>
          </a:p>
          <a:p>
            <a:r>
              <a:rPr lang="en-US" sz="2000" dirty="0">
                <a:solidFill>
                  <a:srgbClr val="C00000"/>
                </a:solidFill>
                <a:latin typeface="Calibri" panose="020F0502020204030204" pitchFamily="34" charset="0"/>
                <a:cs typeface="Calibri" panose="020F0502020204030204" pitchFamily="34" charset="0"/>
              </a:rPr>
              <a:t>	</a:t>
            </a:r>
          </a:p>
          <a:p>
            <a:pPr indent="750888"/>
            <a:r>
              <a:rPr lang="en-US" sz="2000" dirty="0">
                <a:solidFill>
                  <a:srgbClr val="C00000"/>
                </a:solidFill>
                <a:latin typeface="Calibri" panose="020F0502020204030204" pitchFamily="34" charset="0"/>
                <a:cs typeface="Calibri" panose="020F0502020204030204" pitchFamily="34" charset="0"/>
              </a:rPr>
              <a:t>=	|7-2| + |4-5| + |5-2| + |2-1| = 5 + 1 + 3 + 1 = 10</a:t>
            </a:r>
          </a:p>
        </p:txBody>
      </p:sp>
      <p:graphicFrame>
        <p:nvGraphicFramePr>
          <p:cNvPr id="6" name="Table 5">
            <a:extLst>
              <a:ext uri="{FF2B5EF4-FFF2-40B4-BE49-F238E27FC236}">
                <a16:creationId xmlns:a16="http://schemas.microsoft.com/office/drawing/2014/main" id="{633908DB-AAEA-2343-9A29-E3F1B23EEE1C}"/>
              </a:ext>
            </a:extLst>
          </p:cNvPr>
          <p:cNvGraphicFramePr>
            <a:graphicFrameLocks noGrp="1"/>
          </p:cNvGraphicFramePr>
          <p:nvPr>
            <p:extLst>
              <p:ext uri="{D42A27DB-BD31-4B8C-83A1-F6EECF244321}">
                <p14:modId xmlns:p14="http://schemas.microsoft.com/office/powerpoint/2010/main" val="2970440275"/>
              </p:ext>
            </p:extLst>
          </p:nvPr>
        </p:nvGraphicFramePr>
        <p:xfrm>
          <a:off x="530242" y="5410200"/>
          <a:ext cx="7391404" cy="712188"/>
        </p:xfrm>
        <a:graphic>
          <a:graphicData uri="http://schemas.openxmlformats.org/drawingml/2006/table">
            <a:tbl>
              <a:tblPr firstRow="1" firstCol="1" bandRow="1">
                <a:tableStyleId>{00A15C55-8517-42AA-B614-E9B94910E393}</a:tableStyleId>
              </a:tblPr>
              <a:tblGrid>
                <a:gridCol w="1828800">
                  <a:extLst>
                    <a:ext uri="{9D8B030D-6E8A-4147-A177-3AD203B41FA5}">
                      <a16:colId xmlns:a16="http://schemas.microsoft.com/office/drawing/2014/main" val="1434163017"/>
                    </a:ext>
                  </a:extLst>
                </a:gridCol>
                <a:gridCol w="1066800">
                  <a:extLst>
                    <a:ext uri="{9D8B030D-6E8A-4147-A177-3AD203B41FA5}">
                      <a16:colId xmlns:a16="http://schemas.microsoft.com/office/drawing/2014/main" val="2883655944"/>
                    </a:ext>
                  </a:extLst>
                </a:gridCol>
                <a:gridCol w="1066800">
                  <a:extLst>
                    <a:ext uri="{9D8B030D-6E8A-4147-A177-3AD203B41FA5}">
                      <a16:colId xmlns:a16="http://schemas.microsoft.com/office/drawing/2014/main" val="2887479050"/>
                    </a:ext>
                  </a:extLst>
                </a:gridCol>
                <a:gridCol w="1600200">
                  <a:extLst>
                    <a:ext uri="{9D8B030D-6E8A-4147-A177-3AD203B41FA5}">
                      <a16:colId xmlns:a16="http://schemas.microsoft.com/office/drawing/2014/main" val="1672270944"/>
                    </a:ext>
                  </a:extLst>
                </a:gridCol>
                <a:gridCol w="914400">
                  <a:extLst>
                    <a:ext uri="{9D8B030D-6E8A-4147-A177-3AD203B41FA5}">
                      <a16:colId xmlns:a16="http://schemas.microsoft.com/office/drawing/2014/main" val="475104333"/>
                    </a:ext>
                  </a:extLst>
                </a:gridCol>
                <a:gridCol w="914404">
                  <a:extLst>
                    <a:ext uri="{9D8B030D-6E8A-4147-A177-3AD203B41FA5}">
                      <a16:colId xmlns:a16="http://schemas.microsoft.com/office/drawing/2014/main" val="2926500343"/>
                    </a:ext>
                  </a:extLst>
                </a:gridCol>
              </a:tblGrid>
              <a:tr h="356094">
                <a:tc>
                  <a:txBody>
                    <a:bodyPr/>
                    <a:lstStyle/>
                    <a:p>
                      <a:pPr marL="0" marR="30480"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Brad Pitt (B)</a:t>
                      </a:r>
                      <a:endParaRPr lang="en-US" sz="1400" b="1"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solidFill>
                            <a:schemeClr val="tx1"/>
                          </a:solidFill>
                          <a:effectLst/>
                          <a:latin typeface="Calibri" panose="020F0502020204030204" pitchFamily="34" charset="0"/>
                          <a:cs typeface="Calibri" panose="020F0502020204030204" pitchFamily="34" charset="0"/>
                        </a:rPr>
                        <a:t>M</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solidFill>
                      <a:schemeClr val="bg1">
                        <a:lumMod val="75000"/>
                      </a:schemeClr>
                    </a:solidFill>
                  </a:tcPr>
                </a:tc>
                <a:tc>
                  <a:txBody>
                    <a:bodyPr/>
                    <a:lstStyle/>
                    <a:p>
                      <a:pPr marL="0" marR="619125" algn="just">
                        <a:spcBef>
                          <a:spcPts val="0"/>
                        </a:spcBef>
                        <a:spcAft>
                          <a:spcPts val="1125"/>
                        </a:spcAft>
                      </a:pPr>
                      <a:r>
                        <a:rPr lang="en-US" sz="1400" cap="none" spc="0" dirty="0">
                          <a:solidFill>
                            <a:schemeClr val="tx1"/>
                          </a:solidFill>
                          <a:effectLst/>
                          <a:latin typeface="Calibri" panose="020F0502020204030204" pitchFamily="34" charset="0"/>
                          <a:cs typeface="Calibri" panose="020F0502020204030204" pitchFamily="34" charset="0"/>
                        </a:rPr>
                        <a:t>7</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solidFill>
                      <a:schemeClr val="bg1">
                        <a:lumMod val="75000"/>
                      </a:schemeClr>
                    </a:solidFill>
                  </a:tcPr>
                </a:tc>
                <a:tc>
                  <a:txBody>
                    <a:bodyPr/>
                    <a:lstStyle/>
                    <a:p>
                      <a:pPr marL="0" marR="619125" algn="just">
                        <a:spcBef>
                          <a:spcPts val="0"/>
                        </a:spcBef>
                        <a:spcAft>
                          <a:spcPts val="1125"/>
                        </a:spcAft>
                      </a:pPr>
                      <a:r>
                        <a:rPr lang="en-US" sz="1400" cap="none" spc="0" dirty="0">
                          <a:solidFill>
                            <a:schemeClr val="tx1"/>
                          </a:solidFill>
                          <a:effectLst/>
                          <a:latin typeface="Calibri" panose="020F0502020204030204" pitchFamily="34" charset="0"/>
                          <a:cs typeface="Calibri" panose="020F0502020204030204" pitchFamily="34" charset="0"/>
                        </a:rPr>
                        <a:t>4</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solidFill>
                      <a:schemeClr val="bg1">
                        <a:lumMod val="75000"/>
                      </a:schemeClr>
                    </a:solidFill>
                  </a:tcPr>
                </a:tc>
                <a:tc>
                  <a:txBody>
                    <a:bodyPr/>
                    <a:lstStyle/>
                    <a:p>
                      <a:pPr marL="0" marR="619125" algn="just">
                        <a:spcBef>
                          <a:spcPts val="0"/>
                        </a:spcBef>
                        <a:spcAft>
                          <a:spcPts val="1125"/>
                        </a:spcAft>
                      </a:pPr>
                      <a:r>
                        <a:rPr lang="en-US" sz="1400" cap="none" spc="0" dirty="0">
                          <a:solidFill>
                            <a:schemeClr val="tx1"/>
                          </a:solidFill>
                          <a:effectLst/>
                          <a:latin typeface="Calibri" panose="020F0502020204030204" pitchFamily="34" charset="0"/>
                          <a:cs typeface="Calibri" panose="020F0502020204030204" pitchFamily="34" charset="0"/>
                        </a:rPr>
                        <a:t>5</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solidFill>
                      <a:schemeClr val="bg1">
                        <a:lumMod val="75000"/>
                      </a:schemeClr>
                    </a:solidFill>
                  </a:tcPr>
                </a:tc>
                <a:tc>
                  <a:txBody>
                    <a:bodyPr/>
                    <a:lstStyle/>
                    <a:p>
                      <a:pPr marL="0" marR="619125" algn="just">
                        <a:spcBef>
                          <a:spcPts val="0"/>
                        </a:spcBef>
                        <a:spcAft>
                          <a:spcPts val="1125"/>
                        </a:spcAft>
                      </a:pPr>
                      <a:r>
                        <a:rPr lang="en-US" sz="1400" cap="none" spc="0" dirty="0">
                          <a:solidFill>
                            <a:schemeClr val="tx1"/>
                          </a:solidFill>
                          <a:effectLst/>
                          <a:latin typeface="Calibri" panose="020F0502020204030204" pitchFamily="34" charset="0"/>
                          <a:cs typeface="Calibri" panose="020F0502020204030204" pitchFamily="34" charset="0"/>
                        </a:rPr>
                        <a:t>2</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solidFill>
                      <a:schemeClr val="bg1">
                        <a:lumMod val="75000"/>
                      </a:schemeClr>
                    </a:solidFill>
                  </a:tcPr>
                </a:tc>
                <a:extLst>
                  <a:ext uri="{0D108BD9-81ED-4DB2-BD59-A6C34878D82A}">
                    <a16:rowId xmlns:a16="http://schemas.microsoft.com/office/drawing/2014/main" val="4005058737"/>
                  </a:ext>
                </a:extLst>
              </a:tr>
              <a:tr h="356094">
                <a:tc>
                  <a:txBody>
                    <a:bodyPr/>
                    <a:lstStyle/>
                    <a:p>
                      <a:pPr marL="0" marR="30480" algn="just">
                        <a:spcBef>
                          <a:spcPts val="0"/>
                        </a:spcBef>
                        <a:spcAft>
                          <a:spcPts val="1125"/>
                        </a:spcAft>
                      </a:pPr>
                      <a:r>
                        <a:rPr lang="en-US" sz="1400" cap="none" spc="0">
                          <a:effectLst/>
                          <a:latin typeface="Calibri" panose="020F0502020204030204" pitchFamily="34" charset="0"/>
                          <a:cs typeface="Calibri" panose="020F0502020204030204" pitchFamily="34" charset="0"/>
                        </a:rPr>
                        <a:t>Jennifer Aniston (J)</a:t>
                      </a:r>
                      <a:endParaRPr lang="en-US" sz="1400" b="1"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F</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2</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a:effectLst/>
                          <a:latin typeface="Calibri" panose="020F0502020204030204" pitchFamily="34" charset="0"/>
                          <a:cs typeface="Calibri" panose="020F0502020204030204" pitchFamily="34" charset="0"/>
                        </a:rPr>
                        <a:t>5</a:t>
                      </a:r>
                      <a:endParaRPr lang="en-US" sz="1400" cap="none" spc="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2</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tc>
                  <a:txBody>
                    <a:bodyPr/>
                    <a:lstStyle/>
                    <a:p>
                      <a:pPr marL="0" marR="619125" algn="just">
                        <a:spcBef>
                          <a:spcPts val="0"/>
                        </a:spcBef>
                        <a:spcAft>
                          <a:spcPts val="1125"/>
                        </a:spcAft>
                      </a:pPr>
                      <a:r>
                        <a:rPr lang="en-US" sz="1400" cap="none" spc="0" dirty="0">
                          <a:effectLst/>
                          <a:latin typeface="Calibri" panose="020F0502020204030204" pitchFamily="34" charset="0"/>
                          <a:cs typeface="Calibri" panose="020F0502020204030204" pitchFamily="34" charset="0"/>
                        </a:rPr>
                        <a:t>1</a:t>
                      </a:r>
                      <a:endParaRPr lang="en-US" sz="1400" cap="none" spc="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51713" marR="55407" marT="14775" marB="110813"/>
                </a:tc>
                <a:extLst>
                  <a:ext uri="{0D108BD9-81ED-4DB2-BD59-A6C34878D82A}">
                    <a16:rowId xmlns:a16="http://schemas.microsoft.com/office/drawing/2014/main" val="1514613935"/>
                  </a:ext>
                </a:extLst>
              </a:tr>
            </a:tbl>
          </a:graphicData>
        </a:graphic>
      </p:graphicFrame>
    </p:spTree>
    <p:extLst>
      <p:ext uri="{BB962C8B-B14F-4D97-AF65-F5344CB8AC3E}">
        <p14:creationId xmlns:p14="http://schemas.microsoft.com/office/powerpoint/2010/main" val="2667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Stardust: GAP</a:t>
            </a:r>
          </a:p>
        </p:txBody>
      </p:sp>
      <p:sp>
        <p:nvSpPr>
          <p:cNvPr id="29" name="Content Placeholder 2"/>
          <p:cNvSpPr>
            <a:spLocks noGrp="1"/>
          </p:cNvSpPr>
          <p:nvPr>
            <p:ph idx="1"/>
          </p:nvPr>
        </p:nvSpPr>
        <p:spPr>
          <a:xfrm>
            <a:off x="233331" y="1371600"/>
            <a:ext cx="8683646" cy="4953000"/>
          </a:xfrm>
        </p:spPr>
        <p:txBody>
          <a:bodyPr>
            <a:normAutofit/>
          </a:bodyPr>
          <a:lstStyle/>
          <a:p>
            <a:r>
              <a:rPr lang="en-US" sz="2200" dirty="0"/>
              <a:t>Define Model in Words</a:t>
            </a:r>
          </a:p>
          <a:p>
            <a:pPr lvl="1"/>
            <a:r>
              <a:rPr lang="en-US" sz="2200" b="1" dirty="0"/>
              <a:t>O:</a:t>
            </a:r>
            <a:r>
              <a:rPr lang="en-US" sz="2200" dirty="0"/>
              <a:t> Objective </a:t>
            </a:r>
            <a:endParaRPr lang="en-US" sz="2200" dirty="0">
              <a:solidFill>
                <a:srgbClr val="FF0000"/>
              </a:solidFill>
            </a:endParaRPr>
          </a:p>
          <a:p>
            <a:pPr lvl="1"/>
            <a:r>
              <a:rPr lang="en-US" sz="2200" b="1" dirty="0"/>
              <a:t>D:</a:t>
            </a:r>
            <a:r>
              <a:rPr lang="en-US" sz="2200" dirty="0"/>
              <a:t> Decision Variables </a:t>
            </a:r>
            <a:endParaRPr lang="en-US" sz="2200" dirty="0">
              <a:solidFill>
                <a:srgbClr val="FF0000"/>
              </a:solidFill>
            </a:endParaRPr>
          </a:p>
          <a:p>
            <a:pPr lvl="1"/>
            <a:r>
              <a:rPr lang="en-US" sz="2200" b="1" dirty="0"/>
              <a:t>C: </a:t>
            </a:r>
            <a:r>
              <a:rPr lang="en-US" sz="2200" dirty="0"/>
              <a:t>Constraints </a:t>
            </a:r>
          </a:p>
          <a:p>
            <a:pPr marL="284162" lvl="1" indent="0">
              <a:buNone/>
            </a:pPr>
            <a:endParaRPr lang="en-US" sz="2200" b="1" dirty="0">
              <a:solidFill>
                <a:srgbClr val="FF0000"/>
              </a:solidFill>
            </a:endParaRPr>
          </a:p>
          <a:p>
            <a:r>
              <a:rPr lang="en-US" sz="2200" dirty="0"/>
              <a:t>Formulate Model Mathematically</a:t>
            </a:r>
          </a:p>
          <a:p>
            <a:pPr lvl="1"/>
            <a:r>
              <a:rPr lang="en-US" sz="2200" b="1" dirty="0"/>
              <a:t>D: </a:t>
            </a:r>
            <a:r>
              <a:rPr lang="en-US" sz="2200" dirty="0"/>
              <a:t>Define Decision Variables</a:t>
            </a:r>
            <a:endParaRPr lang="en-US" sz="2200" dirty="0">
              <a:solidFill>
                <a:srgbClr val="FF0000"/>
              </a:solidFill>
            </a:endParaRPr>
          </a:p>
          <a:p>
            <a:pPr lvl="1"/>
            <a:endParaRPr lang="en-US" sz="2200" b="1" dirty="0"/>
          </a:p>
          <a:p>
            <a:pPr lvl="1"/>
            <a:endParaRPr lang="en-US" sz="2200" b="1" dirty="0"/>
          </a:p>
          <a:p>
            <a:pPr lvl="1"/>
            <a:r>
              <a:rPr lang="en-US" sz="2200" b="1" dirty="0"/>
              <a:t>O:</a:t>
            </a:r>
            <a:r>
              <a:rPr lang="en-US" sz="2200" dirty="0"/>
              <a:t> Define Objective Function in terms of Decision Variables</a:t>
            </a:r>
          </a:p>
          <a:p>
            <a:pPr marL="573088" lvl="2" indent="0">
              <a:buNone/>
            </a:pPr>
            <a:endParaRPr lang="en-US" sz="2200" dirty="0">
              <a:solidFill>
                <a:srgbClr val="FF0000"/>
              </a:solidFill>
            </a:endParaRPr>
          </a:p>
          <a:p>
            <a:pPr lvl="1"/>
            <a:r>
              <a:rPr lang="en-US" sz="2200" b="1" dirty="0"/>
              <a:t>C: </a:t>
            </a:r>
            <a:r>
              <a:rPr lang="en-US" sz="2200" dirty="0"/>
              <a:t>Define Constraints in terms of Decision Variables</a:t>
            </a:r>
          </a:p>
          <a:p>
            <a:pPr marL="573088" lvl="2" indent="0">
              <a:buNone/>
            </a:pPr>
            <a:endParaRPr lang="en-US" sz="2200" dirty="0">
              <a:solidFill>
                <a:srgbClr val="FF0000"/>
              </a:solidFill>
            </a:endParaRPr>
          </a:p>
          <a:p>
            <a:pPr lvl="1"/>
            <a:endParaRPr lang="en-US" sz="2600" dirty="0"/>
          </a:p>
        </p:txBody>
      </p:sp>
      <p:sp>
        <p:nvSpPr>
          <p:cNvPr id="4" name="TextBox 3"/>
          <p:cNvSpPr txBox="1"/>
          <p:nvPr/>
        </p:nvSpPr>
        <p:spPr>
          <a:xfrm>
            <a:off x="2270893" y="1804369"/>
            <a:ext cx="6544997" cy="430887"/>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(Maximize total value of matches/Minimize differences)</a:t>
            </a:r>
          </a:p>
        </p:txBody>
      </p:sp>
      <p:sp>
        <p:nvSpPr>
          <p:cNvPr id="5" name="TextBox 4"/>
          <p:cNvSpPr txBox="1"/>
          <p:nvPr/>
        </p:nvSpPr>
        <p:spPr>
          <a:xfrm>
            <a:off x="3223294" y="2191871"/>
            <a:ext cx="4473212" cy="430887"/>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(Which celebrities to match together)</a:t>
            </a:r>
          </a:p>
        </p:txBody>
      </p:sp>
      <p:sp>
        <p:nvSpPr>
          <p:cNvPr id="6" name="TextBox 5"/>
          <p:cNvSpPr txBox="1"/>
          <p:nvPr/>
        </p:nvSpPr>
        <p:spPr>
          <a:xfrm>
            <a:off x="2438400" y="2612889"/>
            <a:ext cx="6049220" cy="769441"/>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(Each male celebrity must be matched with exactly </a:t>
            </a:r>
            <a:br>
              <a:rPr lang="en-US" sz="2200" dirty="0">
                <a:solidFill>
                  <a:srgbClr val="C00000"/>
                </a:solidFill>
                <a:latin typeface="Calibri" panose="020F0502020204030204" pitchFamily="34" charset="0"/>
                <a:cs typeface="Calibri" panose="020F0502020204030204" pitchFamily="34" charset="0"/>
              </a:rPr>
            </a:br>
            <a:r>
              <a:rPr lang="en-US" sz="2200" dirty="0">
                <a:solidFill>
                  <a:srgbClr val="C00000"/>
                </a:solidFill>
                <a:latin typeface="Calibri" panose="020F0502020204030204" pitchFamily="34" charset="0"/>
                <a:cs typeface="Calibri" panose="020F0502020204030204" pitchFamily="34" charset="0"/>
              </a:rPr>
              <a:t>one female celebrity and vice versa)</a:t>
            </a:r>
          </a:p>
        </p:txBody>
      </p:sp>
      <p:sp>
        <p:nvSpPr>
          <p:cNvPr id="7" name="TextBox 6"/>
          <p:cNvSpPr txBox="1"/>
          <p:nvPr/>
        </p:nvSpPr>
        <p:spPr>
          <a:xfrm>
            <a:off x="304800" y="4155877"/>
            <a:ext cx="8570167" cy="769441"/>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(BJ: </a:t>
            </a:r>
            <a:r>
              <a:rPr lang="en-US" sz="2200" b="1" dirty="0">
                <a:solidFill>
                  <a:srgbClr val="C00000"/>
                </a:solidFill>
                <a:latin typeface="Calibri" panose="020F0502020204030204" pitchFamily="34" charset="0"/>
                <a:cs typeface="Calibri" panose="020F0502020204030204" pitchFamily="34" charset="0"/>
              </a:rPr>
              <a:t>B</a:t>
            </a:r>
            <a:r>
              <a:rPr lang="en-US" sz="2200" dirty="0">
                <a:solidFill>
                  <a:srgbClr val="C00000"/>
                </a:solidFill>
                <a:latin typeface="Calibri" panose="020F0502020204030204" pitchFamily="34" charset="0"/>
                <a:cs typeface="Calibri" panose="020F0502020204030204" pitchFamily="34" charset="0"/>
              </a:rPr>
              <a:t>rad and </a:t>
            </a:r>
            <a:r>
              <a:rPr lang="en-US" sz="2200" b="1" dirty="0">
                <a:solidFill>
                  <a:srgbClr val="C00000"/>
                </a:solidFill>
                <a:latin typeface="Calibri" panose="020F0502020204030204" pitchFamily="34" charset="0"/>
                <a:cs typeface="Calibri" panose="020F0502020204030204" pitchFamily="34" charset="0"/>
              </a:rPr>
              <a:t>J</a:t>
            </a:r>
            <a:r>
              <a:rPr lang="en-US" sz="2200" dirty="0">
                <a:solidFill>
                  <a:srgbClr val="C00000"/>
                </a:solidFill>
                <a:latin typeface="Calibri" panose="020F0502020204030204" pitchFamily="34" charset="0"/>
                <a:cs typeface="Calibri" panose="020F0502020204030204" pitchFamily="34" charset="0"/>
              </a:rPr>
              <a:t>ennifer are matched or not, </a:t>
            </a:r>
            <a:br>
              <a:rPr lang="en-US" sz="2200" dirty="0">
                <a:solidFill>
                  <a:srgbClr val="C00000"/>
                </a:solidFill>
                <a:latin typeface="Calibri" panose="020F0502020204030204" pitchFamily="34" charset="0"/>
                <a:cs typeface="Calibri" panose="020F0502020204030204" pitchFamily="34" charset="0"/>
              </a:rPr>
            </a:br>
            <a:r>
              <a:rPr lang="en-US" sz="2200" dirty="0">
                <a:solidFill>
                  <a:srgbClr val="C00000"/>
                </a:solidFill>
                <a:latin typeface="Calibri" panose="020F0502020204030204" pitchFamily="34" charset="0"/>
                <a:cs typeface="Calibri" panose="020F0502020204030204" pitchFamily="34" charset="0"/>
              </a:rPr>
              <a:t> BK: </a:t>
            </a:r>
            <a:r>
              <a:rPr lang="en-US" sz="2200" b="1" dirty="0">
                <a:solidFill>
                  <a:srgbClr val="C00000"/>
                </a:solidFill>
                <a:latin typeface="Calibri" panose="020F0502020204030204" pitchFamily="34" charset="0"/>
                <a:cs typeface="Calibri" panose="020F0502020204030204" pitchFamily="34" charset="0"/>
              </a:rPr>
              <a:t>B</a:t>
            </a:r>
            <a:r>
              <a:rPr lang="en-US" sz="2200" dirty="0">
                <a:solidFill>
                  <a:srgbClr val="C00000"/>
                </a:solidFill>
                <a:latin typeface="Calibri" panose="020F0502020204030204" pitchFamily="34" charset="0"/>
                <a:cs typeface="Calibri" panose="020F0502020204030204" pitchFamily="34" charset="0"/>
              </a:rPr>
              <a:t>rad and </a:t>
            </a:r>
            <a:r>
              <a:rPr lang="en-US" sz="2200" b="1" dirty="0">
                <a:solidFill>
                  <a:srgbClr val="C00000"/>
                </a:solidFill>
                <a:latin typeface="Calibri" panose="020F0502020204030204" pitchFamily="34" charset="0"/>
                <a:cs typeface="Calibri" panose="020F0502020204030204" pitchFamily="34" charset="0"/>
              </a:rPr>
              <a:t>S</a:t>
            </a:r>
            <a:r>
              <a:rPr lang="en-US" sz="2200" dirty="0">
                <a:solidFill>
                  <a:srgbClr val="C00000"/>
                </a:solidFill>
                <a:latin typeface="Calibri" panose="020F0502020204030204" pitchFamily="34" charset="0"/>
                <a:cs typeface="Calibri" panose="020F0502020204030204" pitchFamily="34" charset="0"/>
              </a:rPr>
              <a:t> matched or not, … </a:t>
            </a:r>
            <a:r>
              <a:rPr lang="en-US" sz="2200" dirty="0" err="1">
                <a:solidFill>
                  <a:srgbClr val="C00000"/>
                </a:solidFill>
                <a:latin typeface="Calibri" panose="020F0502020204030204" pitchFamily="34" charset="0"/>
                <a:cs typeface="Calibri" panose="020F0502020204030204" pitchFamily="34" charset="0"/>
              </a:rPr>
              <a:t>etc</a:t>
            </a:r>
            <a:r>
              <a:rPr lang="en-US" sz="2200" dirty="0">
                <a:solidFill>
                  <a:srgbClr val="C00000"/>
                </a:solidFill>
                <a:latin typeface="Calibri" panose="020F0502020204030204" pitchFamily="34" charset="0"/>
                <a:cs typeface="Calibri" panose="020F0502020204030204" pitchFamily="34" charset="0"/>
              </a:rPr>
              <a:t>) – 25 total, for each possible match</a:t>
            </a:r>
          </a:p>
        </p:txBody>
      </p:sp>
      <p:sp>
        <p:nvSpPr>
          <p:cNvPr id="8" name="TextBox 7"/>
          <p:cNvSpPr txBox="1"/>
          <p:nvPr/>
        </p:nvSpPr>
        <p:spPr>
          <a:xfrm>
            <a:off x="1162262" y="5360313"/>
            <a:ext cx="5046574" cy="430887"/>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MIN (36 * BJ + 43 * BS + …. + M_MP * MP)</a:t>
            </a:r>
          </a:p>
        </p:txBody>
      </p:sp>
      <p:sp>
        <p:nvSpPr>
          <p:cNvPr id="9" name="TextBox 8"/>
          <p:cNvSpPr txBox="1"/>
          <p:nvPr/>
        </p:nvSpPr>
        <p:spPr>
          <a:xfrm>
            <a:off x="6704503" y="5791200"/>
            <a:ext cx="1923668" cy="430887"/>
          </a:xfrm>
          <a:prstGeom prst="rect">
            <a:avLst/>
          </a:prstGeom>
          <a:noFill/>
        </p:spPr>
        <p:txBody>
          <a:bodyPr wrap="none" rtlCol="0">
            <a:spAutoFit/>
          </a:bodyPr>
          <a:lstStyle/>
          <a:p>
            <a:r>
              <a:rPr lang="en-US" sz="2200" dirty="0">
                <a:solidFill>
                  <a:srgbClr val="C00000"/>
                </a:solidFill>
                <a:latin typeface="Calibri" panose="020F0502020204030204" pitchFamily="34" charset="0"/>
                <a:cs typeface="Calibri" panose="020F0502020204030204" pitchFamily="34" charset="0"/>
              </a:rPr>
              <a:t>(See next slide)</a:t>
            </a:r>
          </a:p>
        </p:txBody>
      </p:sp>
    </p:spTree>
    <p:extLst>
      <p:ext uri="{BB962C8B-B14F-4D97-AF65-F5344CB8AC3E}">
        <p14:creationId xmlns:p14="http://schemas.microsoft.com/office/powerpoint/2010/main" val="323584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Stardust: GAP</a:t>
            </a:r>
          </a:p>
        </p:txBody>
      </p:sp>
      <p:sp>
        <p:nvSpPr>
          <p:cNvPr id="29" name="Content Placeholder 2"/>
          <p:cNvSpPr>
            <a:spLocks noGrp="1"/>
          </p:cNvSpPr>
          <p:nvPr>
            <p:ph idx="1"/>
          </p:nvPr>
        </p:nvSpPr>
        <p:spPr>
          <a:xfrm>
            <a:off x="233331" y="1371600"/>
            <a:ext cx="8683646" cy="4953000"/>
          </a:xfrm>
        </p:spPr>
        <p:txBody>
          <a:bodyPr>
            <a:normAutofit/>
          </a:bodyPr>
          <a:lstStyle/>
          <a:p>
            <a:r>
              <a:rPr lang="en-US" sz="2200" dirty="0"/>
              <a:t>Constraints:</a:t>
            </a:r>
            <a:endParaRPr lang="en-US" sz="2200" dirty="0">
              <a:solidFill>
                <a:srgbClr val="FF0000"/>
              </a:solidFill>
            </a:endParaRPr>
          </a:p>
          <a:p>
            <a:pPr lvl="1"/>
            <a:endParaRPr lang="en-US" sz="2600" dirty="0"/>
          </a:p>
        </p:txBody>
      </p:sp>
      <p:sp>
        <p:nvSpPr>
          <p:cNvPr id="4" name="TextBox 3"/>
          <p:cNvSpPr txBox="1"/>
          <p:nvPr/>
        </p:nvSpPr>
        <p:spPr>
          <a:xfrm>
            <a:off x="457200" y="1828800"/>
            <a:ext cx="8683646" cy="6555641"/>
          </a:xfrm>
          <a:prstGeom prst="rect">
            <a:avLst/>
          </a:prstGeom>
          <a:noFill/>
        </p:spPr>
        <p:txBody>
          <a:bodyPr wrap="square" rtlCol="0">
            <a:spAutoFit/>
          </a:bodyPr>
          <a:lstStyle/>
          <a:p>
            <a:r>
              <a:rPr lang="en-US" sz="2000" u="sng" dirty="0">
                <a:solidFill>
                  <a:srgbClr val="C00000"/>
                </a:solidFill>
                <a:latin typeface="Calibri" panose="020F0502020204030204" pitchFamily="34" charset="0"/>
                <a:cs typeface="Calibri" panose="020F0502020204030204" pitchFamily="34" charset="0"/>
              </a:rPr>
              <a:t>Each male celebrity gets a match (5 constraints)</a:t>
            </a:r>
          </a:p>
          <a:p>
            <a:r>
              <a:rPr lang="en-US" sz="2000" dirty="0">
                <a:solidFill>
                  <a:srgbClr val="C00000"/>
                </a:solidFill>
                <a:latin typeface="Calibri" panose="020F0502020204030204" pitchFamily="34" charset="0"/>
                <a:cs typeface="Calibri" panose="020F0502020204030204" pitchFamily="34" charset="0"/>
              </a:rPr>
              <a:t>BJ + BH + BA + BP + BS = 1  (For B. Pitt)</a:t>
            </a:r>
          </a:p>
          <a:p>
            <a:r>
              <a:rPr lang="en-US" sz="2000" dirty="0">
                <a:solidFill>
                  <a:srgbClr val="C00000"/>
                </a:solidFill>
                <a:latin typeface="Calibri" panose="020F0502020204030204" pitchFamily="34" charset="0"/>
                <a:cs typeface="Calibri" panose="020F0502020204030204" pitchFamily="34" charset="0"/>
              </a:rPr>
              <a:t>TJ + TH + TA + TP + TS = 1  (For T. Cruise)</a:t>
            </a:r>
          </a:p>
          <a:p>
            <a:r>
              <a:rPr lang="en-US" sz="2000" dirty="0">
                <a:solidFill>
                  <a:srgbClr val="C00000"/>
                </a:solidFill>
                <a:latin typeface="Calibri" panose="020F0502020204030204" pitchFamily="34" charset="0"/>
                <a:cs typeface="Calibri" panose="020F0502020204030204" pitchFamily="34" charset="0"/>
              </a:rPr>
              <a:t>…</a:t>
            </a:r>
            <a:r>
              <a:rPr lang="en-US" sz="2000" dirty="0" err="1">
                <a:solidFill>
                  <a:srgbClr val="C00000"/>
                </a:solidFill>
                <a:latin typeface="Calibri" panose="020F0502020204030204" pitchFamily="34" charset="0"/>
                <a:cs typeface="Calibri" panose="020F0502020204030204" pitchFamily="34" charset="0"/>
              </a:rPr>
              <a:t>etc</a:t>
            </a:r>
            <a:endParaRPr lang="en-US" sz="2000" dirty="0">
              <a:solidFill>
                <a:srgbClr val="C00000"/>
              </a:solidFill>
              <a:latin typeface="Calibri" panose="020F0502020204030204" pitchFamily="34" charset="0"/>
              <a:cs typeface="Calibri" panose="020F0502020204030204" pitchFamily="34" charset="0"/>
            </a:endParaRPr>
          </a:p>
          <a:p>
            <a:endParaRPr lang="en-US" sz="2000" dirty="0">
              <a:solidFill>
                <a:srgbClr val="C00000"/>
              </a:solidFill>
              <a:latin typeface="Calibri" panose="020F0502020204030204" pitchFamily="34" charset="0"/>
              <a:cs typeface="Calibri" panose="020F0502020204030204" pitchFamily="34" charset="0"/>
            </a:endParaRPr>
          </a:p>
          <a:p>
            <a:r>
              <a:rPr lang="en-US" sz="2000" u="sng" dirty="0">
                <a:solidFill>
                  <a:srgbClr val="C00000"/>
                </a:solidFill>
                <a:latin typeface="Calibri" panose="020F0502020204030204" pitchFamily="34" charset="0"/>
                <a:cs typeface="Calibri" panose="020F0502020204030204" pitchFamily="34" charset="0"/>
              </a:rPr>
              <a:t>Each female celebrity gets a match (5 constraints)</a:t>
            </a:r>
          </a:p>
          <a:p>
            <a:r>
              <a:rPr lang="en-US" sz="2000" dirty="0">
                <a:solidFill>
                  <a:srgbClr val="C00000"/>
                </a:solidFill>
                <a:latin typeface="Calibri" panose="020F0502020204030204" pitchFamily="34" charset="0"/>
                <a:cs typeface="Calibri" panose="020F0502020204030204" pitchFamily="34" charset="0"/>
              </a:rPr>
              <a:t>BJ + TJ + MJ + CJ + DJ = 1  (For J. </a:t>
            </a:r>
            <a:r>
              <a:rPr lang="en-US" sz="2000">
                <a:solidFill>
                  <a:srgbClr val="C00000"/>
                </a:solidFill>
                <a:latin typeface="Calibri" panose="020F0502020204030204" pitchFamily="34" charset="0"/>
                <a:cs typeface="Calibri" panose="020F0502020204030204" pitchFamily="34" charset="0"/>
              </a:rPr>
              <a:t>Aniston</a:t>
            </a:r>
            <a:r>
              <a:rPr lang="en-US" sz="2000" dirty="0">
                <a:solidFill>
                  <a:srgbClr val="C00000"/>
                </a:solidFill>
                <a:latin typeface="Calibri" panose="020F0502020204030204" pitchFamily="34" charset="0"/>
                <a:cs typeface="Calibri" panose="020F0502020204030204" pitchFamily="34" charset="0"/>
              </a:rPr>
              <a:t>)</a:t>
            </a:r>
          </a:p>
          <a:p>
            <a:r>
              <a:rPr lang="en-US" sz="2000" dirty="0">
                <a:solidFill>
                  <a:srgbClr val="C00000"/>
                </a:solidFill>
                <a:latin typeface="Calibri" panose="020F0502020204030204" pitchFamily="34" charset="0"/>
                <a:cs typeface="Calibri" panose="020F0502020204030204" pitchFamily="34" charset="0"/>
              </a:rPr>
              <a:t>BH + TH + MH + CH + DH = 1  (For H. Berry)</a:t>
            </a:r>
          </a:p>
          <a:p>
            <a:r>
              <a:rPr lang="en-US" sz="2000" dirty="0">
                <a:solidFill>
                  <a:srgbClr val="C00000"/>
                </a:solidFill>
                <a:latin typeface="Calibri" panose="020F0502020204030204" pitchFamily="34" charset="0"/>
                <a:cs typeface="Calibri" panose="020F0502020204030204" pitchFamily="34" charset="0"/>
              </a:rPr>
              <a:t>…</a:t>
            </a:r>
            <a:r>
              <a:rPr lang="en-US" sz="2000" dirty="0" err="1">
                <a:solidFill>
                  <a:srgbClr val="C00000"/>
                </a:solidFill>
                <a:latin typeface="Calibri" panose="020F0502020204030204" pitchFamily="34" charset="0"/>
                <a:cs typeface="Calibri" panose="020F0502020204030204" pitchFamily="34" charset="0"/>
              </a:rPr>
              <a:t>etc</a:t>
            </a:r>
            <a:endParaRPr lang="en-US" sz="2000" dirty="0">
              <a:solidFill>
                <a:srgbClr val="C00000"/>
              </a:solidFill>
              <a:latin typeface="Calibri" panose="020F0502020204030204" pitchFamily="34" charset="0"/>
              <a:cs typeface="Calibri" panose="020F0502020204030204" pitchFamily="34" charset="0"/>
            </a:endParaRPr>
          </a:p>
          <a:p>
            <a:endParaRPr lang="en-US" sz="2000" dirty="0">
              <a:solidFill>
                <a:srgbClr val="C00000"/>
              </a:solidFill>
              <a:latin typeface="Calibri" panose="020F0502020204030204" pitchFamily="34" charset="0"/>
              <a:cs typeface="Calibri" panose="020F0502020204030204" pitchFamily="34" charset="0"/>
            </a:endParaRPr>
          </a:p>
          <a:p>
            <a:r>
              <a:rPr lang="en-US" sz="2000" u="sng" dirty="0">
                <a:solidFill>
                  <a:srgbClr val="C00000"/>
                </a:solidFill>
                <a:latin typeface="Calibri" panose="020F0502020204030204" pitchFamily="34" charset="0"/>
                <a:cs typeface="Calibri" panose="020F0502020204030204" pitchFamily="34" charset="0"/>
              </a:rPr>
              <a:t>Each match variable is binary (0-1):</a:t>
            </a:r>
          </a:p>
          <a:p>
            <a:r>
              <a:rPr lang="en-US" sz="2000" dirty="0">
                <a:solidFill>
                  <a:srgbClr val="C00000"/>
                </a:solidFill>
                <a:latin typeface="Calibri" panose="020F0502020204030204" pitchFamily="34" charset="0"/>
                <a:cs typeface="Calibri" panose="020F0502020204030204" pitchFamily="34" charset="0"/>
              </a:rPr>
              <a:t>BJ, BH, BA, BP, BS, TJ, TH, TA, TP, TS, MJ, MH, MA, MP, MS, CJ, CH, CA, CP, CS,</a:t>
            </a:r>
            <a:br>
              <a:rPr lang="en-US" sz="2000" dirty="0">
                <a:solidFill>
                  <a:srgbClr val="C00000"/>
                </a:solidFill>
                <a:latin typeface="Calibri" panose="020F0502020204030204" pitchFamily="34" charset="0"/>
                <a:cs typeface="Calibri" panose="020F0502020204030204" pitchFamily="34" charset="0"/>
              </a:rPr>
            </a:br>
            <a:r>
              <a:rPr lang="en-US" sz="2000" dirty="0">
                <a:solidFill>
                  <a:srgbClr val="C00000"/>
                </a:solidFill>
                <a:latin typeface="Calibri" panose="020F0502020204030204" pitchFamily="34" charset="0"/>
                <a:cs typeface="Calibri" panose="020F0502020204030204" pitchFamily="34" charset="0"/>
              </a:rPr>
              <a:t>DJ, DH, DA, DP, DS </a:t>
            </a:r>
            <a:r>
              <a:rPr lang="en-US" sz="2000" i="1" dirty="0">
                <a:solidFill>
                  <a:srgbClr val="C00000"/>
                </a:solidFill>
                <a:latin typeface="Calibri" panose="020F0502020204030204" pitchFamily="34" charset="0"/>
                <a:cs typeface="Calibri" panose="020F0502020204030204" pitchFamily="34" charset="0"/>
              </a:rPr>
              <a:t>all binary</a:t>
            </a:r>
          </a:p>
          <a:p>
            <a:endParaRPr lang="en-US" sz="2000" dirty="0">
              <a:solidFill>
                <a:srgbClr val="C00000"/>
              </a:solidFill>
              <a:latin typeface="Calibri" panose="020F0502020204030204" pitchFamily="34" charset="0"/>
              <a:cs typeface="Calibri" panose="020F0502020204030204" pitchFamily="34" charset="0"/>
            </a:endParaRPr>
          </a:p>
          <a:p>
            <a:endParaRPr lang="en-US" sz="2000" dirty="0">
              <a:solidFill>
                <a:srgbClr val="C00000"/>
              </a:solidFill>
              <a:latin typeface="Calibri" panose="020F0502020204030204" pitchFamily="34" charset="0"/>
              <a:cs typeface="Calibri" panose="020F0502020204030204" pitchFamily="34" charset="0"/>
            </a:endParaRPr>
          </a:p>
          <a:p>
            <a:endParaRPr lang="en-US" sz="2000" dirty="0">
              <a:solidFill>
                <a:srgbClr val="C00000"/>
              </a:solidFill>
              <a:latin typeface="Calibri" panose="020F0502020204030204" pitchFamily="34" charset="0"/>
              <a:cs typeface="Calibri" panose="020F0502020204030204" pitchFamily="34" charset="0"/>
            </a:endParaRPr>
          </a:p>
          <a:p>
            <a:endParaRPr lang="en-US" sz="2000" dirty="0">
              <a:solidFill>
                <a:srgbClr val="C00000"/>
              </a:solidFill>
              <a:latin typeface="Calibri" panose="020F0502020204030204" pitchFamily="34" charset="0"/>
              <a:cs typeface="Calibri" panose="020F0502020204030204" pitchFamily="34" charset="0"/>
            </a:endParaRPr>
          </a:p>
          <a:p>
            <a:endParaRPr lang="en-US" sz="2000" dirty="0">
              <a:solidFill>
                <a:srgbClr val="C00000"/>
              </a:solidFill>
              <a:latin typeface="Calibri" panose="020F0502020204030204" pitchFamily="34" charset="0"/>
              <a:cs typeface="Calibri" panose="020F0502020204030204" pitchFamily="34" charset="0"/>
            </a:endParaRPr>
          </a:p>
          <a:p>
            <a:endParaRPr lang="en-US" sz="2000" dirty="0">
              <a:solidFill>
                <a:srgbClr val="C00000"/>
              </a:solidFill>
              <a:latin typeface="Calibri" panose="020F0502020204030204" pitchFamily="34" charset="0"/>
              <a:cs typeface="Calibri" panose="020F0502020204030204" pitchFamily="34" charset="0"/>
            </a:endParaRPr>
          </a:p>
          <a:p>
            <a:endParaRPr lang="en-US" sz="2000" dirty="0">
              <a:solidFill>
                <a:srgbClr val="C00000"/>
              </a:solidFill>
              <a:latin typeface="Calibri" panose="020F0502020204030204" pitchFamily="34" charset="0"/>
              <a:cs typeface="Calibri" panose="020F0502020204030204" pitchFamily="34" charset="0"/>
            </a:endParaRPr>
          </a:p>
          <a:p>
            <a:endParaRPr lang="en-US" sz="2000"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65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A02B1-2190-154C-B23D-FD1616555631}"/>
              </a:ext>
            </a:extLst>
          </p:cNvPr>
          <p:cNvSpPr>
            <a:spLocks noGrp="1"/>
          </p:cNvSpPr>
          <p:nvPr>
            <p:ph type="title"/>
          </p:nvPr>
        </p:nvSpPr>
        <p:spPr/>
        <p:txBody>
          <a:bodyPr/>
          <a:lstStyle/>
          <a:p>
            <a:r>
              <a:rPr lang="en-US" dirty="0"/>
              <a:t>Midterm Feedback</a:t>
            </a:r>
          </a:p>
        </p:txBody>
      </p:sp>
      <p:pic>
        <p:nvPicPr>
          <p:cNvPr id="4098" name="Picture 2" descr="How Can Improving Student Feedback Improve the Quality of Each Educational  Encounter? – Magna Publications">
            <a:extLst>
              <a:ext uri="{FF2B5EF4-FFF2-40B4-BE49-F238E27FC236}">
                <a16:creationId xmlns:a16="http://schemas.microsoft.com/office/drawing/2014/main" id="{3453D16B-745F-0E48-8EC2-47F402AF3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43526"/>
            <a:ext cx="5562600" cy="380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669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week</a:t>
            </a:r>
            <a:endParaRPr lang="en-US" dirty="0">
              <a:latin typeface="Calibri" panose="020F0502020204030204" pitchFamily="34" charset="0"/>
              <a:cs typeface="Calibri" panose="020F0502020204030204" pitchFamily="34" charset="0"/>
            </a:endParaRPr>
          </a:p>
        </p:txBody>
      </p:sp>
      <p:cxnSp>
        <p:nvCxnSpPr>
          <p:cNvPr id="8" name="Straight Arrow Connector 7"/>
          <p:cNvCxnSpPr/>
          <p:nvPr/>
        </p:nvCxnSpPr>
        <p:spPr>
          <a:xfrm flipV="1">
            <a:off x="847088" y="1828801"/>
            <a:ext cx="0" cy="4114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847090" y="5896836"/>
            <a:ext cx="7676827" cy="46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41654" y="3313879"/>
            <a:ext cx="1277689" cy="58477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Value</a:t>
            </a:r>
          </a:p>
        </p:txBody>
      </p:sp>
      <p:sp>
        <p:nvSpPr>
          <p:cNvPr id="14" name="TextBox 13"/>
          <p:cNvSpPr txBox="1"/>
          <p:nvPr/>
        </p:nvSpPr>
        <p:spPr>
          <a:xfrm>
            <a:off x="4022927" y="5945279"/>
            <a:ext cx="3095808" cy="58477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Difficulty</a:t>
            </a:r>
          </a:p>
        </p:txBody>
      </p:sp>
      <p:sp>
        <p:nvSpPr>
          <p:cNvPr id="15" name="TextBox 14"/>
          <p:cNvSpPr txBox="1"/>
          <p:nvPr/>
        </p:nvSpPr>
        <p:spPr>
          <a:xfrm>
            <a:off x="1199970" y="4336676"/>
            <a:ext cx="1320191" cy="584775"/>
          </a:xfrm>
          <a:prstGeom prst="rect">
            <a:avLst/>
          </a:prstGeom>
          <a:solidFill>
            <a:schemeClr val="bg1">
              <a:lumMod val="95000"/>
            </a:schemeClr>
          </a:solidFill>
          <a:ln>
            <a:noFill/>
          </a:ln>
        </p:spPr>
        <p:txBody>
          <a:bodyPr wrap="square" rtlCol="0">
            <a:spAutoFit/>
          </a:bodyPr>
          <a:lstStyle/>
          <a:p>
            <a:pPr algn="ctr"/>
            <a:r>
              <a:rPr lang="en-US" sz="1600" dirty="0">
                <a:solidFill>
                  <a:schemeClr val="tx1"/>
                </a:solidFill>
                <a:latin typeface="Calibri" panose="020F0502020204030204" pitchFamily="34" charset="0"/>
                <a:cs typeface="Calibri" panose="020F0502020204030204" pitchFamily="34" charset="0"/>
              </a:rPr>
              <a:t>Descriptive Analytics</a:t>
            </a:r>
          </a:p>
        </p:txBody>
      </p:sp>
      <p:sp>
        <p:nvSpPr>
          <p:cNvPr id="16" name="TextBox 15"/>
          <p:cNvSpPr txBox="1"/>
          <p:nvPr/>
        </p:nvSpPr>
        <p:spPr>
          <a:xfrm>
            <a:off x="2722384" y="3613753"/>
            <a:ext cx="1203703" cy="584775"/>
          </a:xfrm>
          <a:prstGeom prst="rect">
            <a:avLst/>
          </a:prstGeom>
          <a:solidFill>
            <a:schemeClr val="bg1">
              <a:lumMod val="95000"/>
            </a:schemeClr>
          </a:solidFill>
          <a:ln>
            <a:noFill/>
          </a:ln>
        </p:spPr>
        <p:txBody>
          <a:bodyPr wrap="square" rtlCol="0">
            <a:spAutoFit/>
          </a:bodyPr>
          <a:lstStyle/>
          <a:p>
            <a:pPr algn="ctr"/>
            <a:r>
              <a:rPr lang="en-US" sz="1600" dirty="0">
                <a:solidFill>
                  <a:schemeClr val="tx1"/>
                </a:solidFill>
                <a:latin typeface="Calibri" panose="020F0502020204030204" pitchFamily="34" charset="0"/>
                <a:cs typeface="Calibri" panose="020F0502020204030204" pitchFamily="34" charset="0"/>
              </a:rPr>
              <a:t>Diagnostic Analytics</a:t>
            </a:r>
          </a:p>
        </p:txBody>
      </p:sp>
      <p:sp>
        <p:nvSpPr>
          <p:cNvPr id="17" name="TextBox 16"/>
          <p:cNvSpPr txBox="1"/>
          <p:nvPr/>
        </p:nvSpPr>
        <p:spPr>
          <a:xfrm>
            <a:off x="4145646" y="2967422"/>
            <a:ext cx="1206284" cy="584775"/>
          </a:xfrm>
          <a:prstGeom prst="rect">
            <a:avLst/>
          </a:prstGeom>
          <a:solidFill>
            <a:schemeClr val="bg1">
              <a:lumMod val="95000"/>
            </a:schemeClr>
          </a:solidFill>
          <a:ln>
            <a:noFill/>
          </a:ln>
        </p:spPr>
        <p:txBody>
          <a:bodyPr wrap="square" rtlCol="0">
            <a:spAutoFit/>
          </a:bodyPr>
          <a:lstStyle>
            <a:defPPr>
              <a:defRPr lang="en-US"/>
            </a:defPPr>
            <a:lvl1pPr algn="ctr">
              <a:defRPr sz="1600">
                <a:solidFill>
                  <a:schemeClr val="tx1"/>
                </a:solidFill>
                <a:latin typeface="Calibri" panose="020F0502020204030204" pitchFamily="34" charset="0"/>
                <a:cs typeface="Calibri" panose="020F0502020204030204" pitchFamily="34" charset="0"/>
              </a:defRPr>
            </a:lvl1pPr>
          </a:lstStyle>
          <a:p>
            <a:r>
              <a:rPr lang="en-US" dirty="0"/>
              <a:t>Predictive Analytics</a:t>
            </a:r>
          </a:p>
        </p:txBody>
      </p:sp>
      <p:sp>
        <p:nvSpPr>
          <p:cNvPr id="18" name="TextBox 17"/>
          <p:cNvSpPr txBox="1"/>
          <p:nvPr/>
        </p:nvSpPr>
        <p:spPr>
          <a:xfrm>
            <a:off x="5575557" y="2296523"/>
            <a:ext cx="1358644" cy="584775"/>
          </a:xfrm>
          <a:prstGeom prst="rect">
            <a:avLst/>
          </a:prstGeom>
          <a:solidFill>
            <a:schemeClr val="accent2">
              <a:lumMod val="20000"/>
              <a:lumOff val="80000"/>
            </a:schemeClr>
          </a:solidFill>
          <a:ln>
            <a:solidFill>
              <a:srgbClr val="002060"/>
            </a:solidFill>
          </a:ln>
        </p:spPr>
        <p:txBody>
          <a:bodyPr wrap="square" rtlCol="0">
            <a:spAutoFit/>
          </a:bodyPr>
          <a:lstStyle>
            <a:defPPr>
              <a:defRPr lang="en-US"/>
            </a:defPPr>
            <a:lvl1pPr algn="ctr">
              <a:defRPr sz="1600" b="1">
                <a:solidFill>
                  <a:srgbClr val="C00000"/>
                </a:solidFill>
                <a:latin typeface="Calibri" panose="020F0502020204030204" pitchFamily="34" charset="0"/>
                <a:cs typeface="Calibri" panose="020F0502020204030204" pitchFamily="34" charset="0"/>
              </a:defRPr>
            </a:lvl1pPr>
          </a:lstStyle>
          <a:p>
            <a:r>
              <a:rPr lang="en-US" dirty="0"/>
              <a:t>Prescriptive Analytics</a:t>
            </a:r>
          </a:p>
        </p:txBody>
      </p:sp>
      <p:sp>
        <p:nvSpPr>
          <p:cNvPr id="19" name="TextBox 18"/>
          <p:cNvSpPr txBox="1"/>
          <p:nvPr/>
        </p:nvSpPr>
        <p:spPr>
          <a:xfrm>
            <a:off x="1191903" y="5528936"/>
            <a:ext cx="7482901" cy="338554"/>
          </a:xfrm>
          <a:prstGeom prst="rect">
            <a:avLst/>
          </a:prstGeom>
          <a:solidFill>
            <a:schemeClr val="bg1">
              <a:lumMod val="95000"/>
            </a:schemeClr>
          </a:solidFill>
          <a:ln>
            <a:noFill/>
          </a:ln>
        </p:spPr>
        <p:txBody>
          <a:bodyPr wrap="square" rtlCol="0">
            <a:spAutoFit/>
          </a:bodyPr>
          <a:lstStyle/>
          <a:p>
            <a:pPr algn="ctr"/>
            <a:r>
              <a:rPr lang="en-US" sz="1600" dirty="0">
                <a:latin typeface="Calibri" panose="020F0502020204030204" pitchFamily="34" charset="0"/>
                <a:cs typeface="Calibri" panose="020F0502020204030204" pitchFamily="34" charset="0"/>
              </a:rPr>
              <a:t>Extract, Transform, Load </a:t>
            </a:r>
          </a:p>
        </p:txBody>
      </p:sp>
      <p:sp>
        <p:nvSpPr>
          <p:cNvPr id="21" name="Cloud 20"/>
          <p:cNvSpPr/>
          <p:nvPr/>
        </p:nvSpPr>
        <p:spPr>
          <a:xfrm>
            <a:off x="7076312" y="1281193"/>
            <a:ext cx="1995365" cy="914400"/>
          </a:xfrm>
          <a:prstGeom prst="cloud">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Artificial Intelligence</a:t>
            </a:r>
          </a:p>
        </p:txBody>
      </p:sp>
      <p:sp>
        <p:nvSpPr>
          <p:cNvPr id="20" name="TextBox 19">
            <a:extLst>
              <a:ext uri="{FF2B5EF4-FFF2-40B4-BE49-F238E27FC236}">
                <a16:creationId xmlns:a16="http://schemas.microsoft.com/office/drawing/2014/main" id="{B4436E1C-F4B5-A041-B2D0-91449C8A90CF}"/>
              </a:ext>
            </a:extLst>
          </p:cNvPr>
          <p:cNvSpPr txBox="1"/>
          <p:nvPr/>
        </p:nvSpPr>
        <p:spPr>
          <a:xfrm>
            <a:off x="4114800" y="3638149"/>
            <a:ext cx="1769392" cy="584775"/>
          </a:xfrm>
          <a:prstGeom prst="rect">
            <a:avLst/>
          </a:prstGeom>
          <a:noFill/>
        </p:spPr>
        <p:txBody>
          <a:bodyPr wrap="square" rtlCol="0">
            <a:spAutoFit/>
          </a:bodyPr>
          <a:lstStyle/>
          <a:p>
            <a:r>
              <a:rPr lang="en-US" sz="1600" dirty="0">
                <a:solidFill>
                  <a:schemeClr val="bg1">
                    <a:lumMod val="65000"/>
                  </a:schemeClr>
                </a:solidFill>
                <a:latin typeface="Calibri" panose="020F0502020204030204" pitchFamily="34" charset="0"/>
                <a:cs typeface="Calibri" panose="020F0502020204030204" pitchFamily="34" charset="0"/>
              </a:rPr>
              <a:t>Forecasting (I)</a:t>
            </a:r>
            <a:br>
              <a:rPr lang="en-US" sz="1600" dirty="0">
                <a:solidFill>
                  <a:schemeClr val="bg1">
                    <a:lumMod val="65000"/>
                  </a:schemeClr>
                </a:solidFill>
                <a:latin typeface="Calibri" panose="020F0502020204030204" pitchFamily="34" charset="0"/>
                <a:cs typeface="Calibri" panose="020F0502020204030204" pitchFamily="34" charset="0"/>
              </a:rPr>
            </a:br>
            <a:endParaRPr lang="en-US" sz="1600" dirty="0">
              <a:solidFill>
                <a:schemeClr val="bg1">
                  <a:lumMod val="65000"/>
                </a:schemeClr>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6771F030-888B-5F47-8FF0-253FCFC79F6C}"/>
              </a:ext>
            </a:extLst>
          </p:cNvPr>
          <p:cNvSpPr/>
          <p:nvPr/>
        </p:nvSpPr>
        <p:spPr>
          <a:xfrm>
            <a:off x="5570830" y="2976429"/>
            <a:ext cx="1995359" cy="1077218"/>
          </a:xfrm>
          <a:prstGeom prst="rect">
            <a:avLst/>
          </a:prstGeom>
        </p:spPr>
        <p:txBody>
          <a:bodyPr wrap="square">
            <a:spAutoFit/>
          </a:bodyPr>
          <a:lstStyle/>
          <a:p>
            <a:r>
              <a:rPr lang="en-US" sz="1600" dirty="0">
                <a:solidFill>
                  <a:schemeClr val="bg1">
                    <a:lumMod val="75000"/>
                  </a:schemeClr>
                </a:solidFill>
                <a:latin typeface="Calibri" panose="020F0502020204030204" pitchFamily="34" charset="0"/>
                <a:cs typeface="Calibri" panose="020F0502020204030204" pitchFamily="34" charset="0"/>
              </a:rPr>
              <a:t>Optimization (II, III)</a:t>
            </a:r>
            <a:br>
              <a:rPr lang="en-US" sz="1600" dirty="0">
                <a:solidFill>
                  <a:schemeClr val="bg1">
                    <a:lumMod val="75000"/>
                  </a:schemeClr>
                </a:solidFill>
                <a:latin typeface="Calibri" panose="020F0502020204030204" pitchFamily="34" charset="0"/>
                <a:cs typeface="Calibri" panose="020F0502020204030204" pitchFamily="34" charset="0"/>
              </a:rPr>
            </a:br>
            <a:r>
              <a:rPr lang="en-US" sz="1600" dirty="0">
                <a:solidFill>
                  <a:schemeClr val="tx1"/>
                </a:solidFill>
                <a:latin typeface="Calibri" panose="020F0502020204030204" pitchFamily="34" charset="0"/>
                <a:cs typeface="Calibri" panose="020F0502020204030204" pitchFamily="34" charset="0"/>
              </a:rPr>
              <a:t>Risk modeling (IV, V)</a:t>
            </a:r>
            <a:br>
              <a:rPr lang="en-US" sz="1600" dirty="0">
                <a:solidFill>
                  <a:schemeClr val="bg1">
                    <a:lumMod val="75000"/>
                  </a:schemeClr>
                </a:solidFill>
                <a:latin typeface="Calibri" panose="020F0502020204030204" pitchFamily="34" charset="0"/>
                <a:cs typeface="Calibri" panose="020F0502020204030204" pitchFamily="34" charset="0"/>
              </a:rPr>
            </a:br>
            <a:endParaRPr lang="en-US" dirty="0">
              <a:solidFill>
                <a:schemeClr val="bg1">
                  <a:lumMod val="75000"/>
                </a:schemeClr>
              </a:solidFill>
            </a:endParaRPr>
          </a:p>
        </p:txBody>
      </p:sp>
    </p:spTree>
    <p:extLst>
      <p:ext uri="{BB962C8B-B14F-4D97-AF65-F5344CB8AC3E}">
        <p14:creationId xmlns:p14="http://schemas.microsoft.com/office/powerpoint/2010/main" val="23932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57400" y="990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Game plan</a:t>
            </a:r>
          </a:p>
        </p:txBody>
      </p:sp>
      <p:sp>
        <p:nvSpPr>
          <p:cNvPr id="5" name="Title 3">
            <a:extLst>
              <a:ext uri="{FF2B5EF4-FFF2-40B4-BE49-F238E27FC236}">
                <a16:creationId xmlns:a16="http://schemas.microsoft.com/office/drawing/2014/main" id="{62168941-6D3D-1E48-9EEC-EB1CEB68C31B}"/>
              </a:ext>
            </a:extLst>
          </p:cNvPr>
          <p:cNvSpPr txBox="1">
            <a:spLocks/>
          </p:cNvSpPr>
          <p:nvPr/>
        </p:nvSpPr>
        <p:spPr bwMode="auto">
          <a:xfrm>
            <a:off x="457200" y="3276600"/>
            <a:ext cx="8229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cap="all">
                <a:solidFill>
                  <a:srgbClr val="092E78"/>
                </a:solidFill>
                <a:latin typeface="Cabin" panose="020B0803050202020004" pitchFamily="34" charset="0"/>
                <a:ea typeface="MS PGothic" pitchFamily="34" charset="-128"/>
                <a:cs typeface="Cabin" panose="020B0803050202020004" pitchFamily="34" charset="0"/>
              </a:defRPr>
            </a:lvl1pPr>
            <a:lvl2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0090"/>
                </a:solidFill>
                <a:latin typeface="Arial" charset="0"/>
                <a:ea typeface="MS PGothic" pitchFamily="34" charset="-128"/>
                <a:cs typeface="ＭＳ Ｐゴシック" charset="0"/>
              </a:defRPr>
            </a:lvl5pPr>
            <a:lvl6pPr marL="457200" algn="l" rtl="0" fontAlgn="base">
              <a:spcBef>
                <a:spcPct val="0"/>
              </a:spcBef>
              <a:spcAft>
                <a:spcPct val="0"/>
              </a:spcAft>
              <a:defRPr sz="4000">
                <a:solidFill>
                  <a:srgbClr val="081F5B"/>
                </a:solidFill>
                <a:latin typeface="NewsGoth Dm BT" pitchFamily="34" charset="0"/>
              </a:defRPr>
            </a:lvl6pPr>
            <a:lvl7pPr marL="914400" algn="l" rtl="0" fontAlgn="base">
              <a:spcBef>
                <a:spcPct val="0"/>
              </a:spcBef>
              <a:spcAft>
                <a:spcPct val="0"/>
              </a:spcAft>
              <a:defRPr sz="4000">
                <a:solidFill>
                  <a:srgbClr val="081F5B"/>
                </a:solidFill>
                <a:latin typeface="NewsGoth Dm BT" pitchFamily="34" charset="0"/>
              </a:defRPr>
            </a:lvl7pPr>
            <a:lvl8pPr marL="1371600" algn="l" rtl="0" fontAlgn="base">
              <a:spcBef>
                <a:spcPct val="0"/>
              </a:spcBef>
              <a:spcAft>
                <a:spcPct val="0"/>
              </a:spcAft>
              <a:defRPr sz="4000">
                <a:solidFill>
                  <a:srgbClr val="081F5B"/>
                </a:solidFill>
                <a:latin typeface="NewsGoth Dm BT" pitchFamily="34" charset="0"/>
              </a:defRPr>
            </a:lvl8pPr>
            <a:lvl9pPr marL="1828800" algn="l" rtl="0" fontAlgn="base">
              <a:spcBef>
                <a:spcPct val="0"/>
              </a:spcBef>
              <a:spcAft>
                <a:spcPct val="0"/>
              </a:spcAft>
              <a:defRPr sz="4000">
                <a:solidFill>
                  <a:srgbClr val="081F5B"/>
                </a:solidFill>
                <a:latin typeface="NewsGoth Dm BT" pitchFamily="34" charset="0"/>
              </a:defRPr>
            </a:lvl9pPr>
          </a:lstStyle>
          <a:p>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457200" indent="-457200">
              <a:buFontTx/>
              <a:buChar char="-"/>
            </a:pPr>
            <a:r>
              <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rPr>
              <a:t>Optimization: Integer programming</a:t>
            </a:r>
          </a:p>
          <a:p>
            <a:pPr marL="457200" indent="-457200">
              <a:buFontTx/>
              <a:buChar char="-"/>
            </a:pPr>
            <a:r>
              <a:rPr lang="en-US" sz="2800" kern="0" dirty="0">
                <a:solidFill>
                  <a:schemeClr val="bg1">
                    <a:lumMod val="75000"/>
                  </a:schemeClr>
                </a:solidFill>
                <a:latin typeface="Calibri" panose="020F0502020204030204" pitchFamily="34" charset="0"/>
                <a:ea typeface="ＭＳ Ｐゴシック" panose="020B0600070205080204" pitchFamily="34" charset="-128"/>
                <a:cs typeface="Calibri" panose="020F0502020204030204" pitchFamily="34" charset="0"/>
              </a:rPr>
              <a:t>Optimization: Practice problems</a:t>
            </a:r>
          </a:p>
          <a:p>
            <a:pPr marL="457200" indent="-457200">
              <a:buFontTx/>
              <a:buChar char="-"/>
            </a:pPr>
            <a:endParaRPr lang="en-US" sz="2800" kern="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p:txBody>
      </p:sp>
      <p:pic>
        <p:nvPicPr>
          <p:cNvPr id="1026" name="Picture 2" descr="Game Plan">
            <a:extLst>
              <a:ext uri="{FF2B5EF4-FFF2-40B4-BE49-F238E27FC236}">
                <a16:creationId xmlns:a16="http://schemas.microsoft.com/office/drawing/2014/main" id="{61600A65-EEA7-8E43-8B99-A3ABC92CBF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0071" y="584200"/>
            <a:ext cx="3347358" cy="208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48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28600" y="177225"/>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INTEGER LINEAR PROGRAMMING</a:t>
            </a:r>
          </a:p>
        </p:txBody>
      </p:sp>
      <p:sp>
        <p:nvSpPr>
          <p:cNvPr id="19" name="Slide Number Placeholder 2"/>
          <p:cNvSpPr txBox="1">
            <a:spLocks/>
          </p:cNvSpPr>
          <p:nvPr/>
        </p:nvSpPr>
        <p:spPr>
          <a:xfrm>
            <a:off x="4267200" y="6507513"/>
            <a:ext cx="1905000" cy="274287"/>
          </a:xfrm>
          <a:prstGeom prst="rect">
            <a:avLst/>
          </a:prstGeom>
        </p:spPr>
        <p:txBody>
          <a:bodyPr/>
          <a:lstStyle>
            <a:defPPr>
              <a:defRPr lang="en-US"/>
            </a:defPPr>
            <a:lvl1pPr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9pPr>
          </a:lstStyle>
          <a:p>
            <a:r>
              <a:rPr lang="en-US" sz="1600" dirty="0">
                <a:solidFill>
                  <a:schemeClr val="tx1"/>
                </a:solidFill>
                <a:latin typeface="Calibri" panose="020F0502020204030204" pitchFamily="34" charset="0"/>
                <a:cs typeface="Calibri" panose="020F0502020204030204" pitchFamily="34" charset="0"/>
              </a:rPr>
              <a:t>4</a:t>
            </a:r>
          </a:p>
        </p:txBody>
      </p:sp>
      <p:sp>
        <p:nvSpPr>
          <p:cNvPr id="23" name="TextBox 22"/>
          <p:cNvSpPr txBox="1"/>
          <p:nvPr/>
        </p:nvSpPr>
        <p:spPr>
          <a:xfrm>
            <a:off x="381000" y="2057400"/>
            <a:ext cx="4572000" cy="2862322"/>
          </a:xfrm>
          <a:prstGeom prst="rect">
            <a:avLst/>
          </a:prstGeom>
          <a:noFill/>
        </p:spPr>
        <p:txBody>
          <a:bodyPr wrap="square" rtlCol="0">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Many (most) business decisions require </a:t>
            </a:r>
            <a:r>
              <a:rPr lang="en-US" sz="2000" b="1" dirty="0">
                <a:effectLst>
                  <a:outerShdw blurRad="38100" dist="38100" dir="2700000" algn="tl">
                    <a:srgbClr val="FFFFFF"/>
                  </a:outerShdw>
                </a:effectLst>
                <a:latin typeface="Calibri" panose="020F0502020204030204" pitchFamily="34" charset="0"/>
                <a:cs typeface="Calibri" panose="020F0502020204030204" pitchFamily="34" charset="0"/>
              </a:rPr>
              <a:t>integer values.</a:t>
            </a:r>
          </a:p>
          <a:p>
            <a:endParaRPr lang="en-US" sz="2000" b="1" dirty="0">
              <a:effectLst>
                <a:outerShdw blurRad="38100" dist="38100" dir="2700000" algn="tl">
                  <a:srgbClr val="FFFFFF"/>
                </a:outerShdw>
              </a:effectLst>
              <a:latin typeface="Calibri" panose="020F0502020204030204" pitchFamily="34" charset="0"/>
              <a:cs typeface="Calibri" panose="020F0502020204030204" pitchFamily="34" charset="0"/>
            </a:endParaRPr>
          </a:p>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We cannot…</a:t>
            </a:r>
          </a:p>
          <a:p>
            <a:pPr marL="800100" lvl="1" indent="-342900">
              <a:buFont typeface="Arial" panose="020B0604020202020204" pitchFamily="34" charset="0"/>
              <a:buChar cha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produce </a:t>
            </a:r>
            <a:r>
              <a:rPr lang="en-US" sz="2000" b="1"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fractional</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numbers of products</a:t>
            </a:r>
          </a:p>
          <a:p>
            <a:pPr marL="800100" lvl="1" indent="-342900">
              <a:buFont typeface="Arial" panose="020B0604020202020204" pitchFamily="34" charset="0"/>
              <a:buChar cha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hire </a:t>
            </a:r>
            <a:r>
              <a:rPr lang="en-US" sz="2000" b="1"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fractional</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number of employees </a:t>
            </a:r>
          </a:p>
          <a:p>
            <a:pPr marL="800100" lvl="1" indent="-342900">
              <a:buFont typeface="Arial" panose="020B0604020202020204" pitchFamily="34" charset="0"/>
              <a:buChar cha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sell </a:t>
            </a:r>
            <a:r>
              <a:rPr lang="en-US" sz="2000" b="1"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rPr>
              <a:t>fractional</a:t>
            </a: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 number of tickets</a:t>
            </a:r>
          </a:p>
        </p:txBody>
      </p:sp>
      <p:pic>
        <p:nvPicPr>
          <p:cNvPr id="1026" name="Picture 2" descr="Split Personality Icon 25110">
            <a:extLst>
              <a:ext uri="{FF2B5EF4-FFF2-40B4-BE49-F238E27FC236}">
                <a16:creationId xmlns:a16="http://schemas.microsoft.com/office/drawing/2014/main" id="{E3684E59-A311-944F-4320-E2B7AFB6B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7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28600" y="228600"/>
            <a:ext cx="8763000" cy="584775"/>
          </a:xfrm>
          <a:prstGeom prst="rect">
            <a:avLst/>
          </a:prstGeom>
          <a:noFill/>
        </p:spPr>
        <p:txBody>
          <a:bodyPr wrap="square" rtlCol="0">
            <a:spAutoFit/>
          </a:bodyPr>
          <a:lstStyle/>
          <a:p>
            <a:pPr algn="ctr">
              <a:spcBef>
                <a:spcPts val="450"/>
              </a:spcBef>
            </a:pPr>
            <a:r>
              <a:rPr lang="en-PH" b="1" dirty="0">
                <a:latin typeface="Calibri" panose="020F0502020204030204" pitchFamily="34" charset="0"/>
                <a:ea typeface="Cabin" charset="0"/>
                <a:cs typeface="Calibri" panose="020F0502020204030204" pitchFamily="34" charset="0"/>
              </a:rPr>
              <a:t>INTEGER LINEAR PROGRAMMING (ILP)</a:t>
            </a:r>
          </a:p>
        </p:txBody>
      </p:sp>
      <p:sp>
        <p:nvSpPr>
          <p:cNvPr id="19" name="Slide Number Placeholder 2"/>
          <p:cNvSpPr txBox="1">
            <a:spLocks/>
          </p:cNvSpPr>
          <p:nvPr/>
        </p:nvSpPr>
        <p:spPr>
          <a:xfrm>
            <a:off x="4267200" y="6507513"/>
            <a:ext cx="1905000" cy="274287"/>
          </a:xfrm>
          <a:prstGeom prst="rect">
            <a:avLst/>
          </a:prstGeom>
        </p:spPr>
        <p:txBody>
          <a:bodyPr/>
          <a:lstStyle>
            <a:defPPr>
              <a:defRPr lang="en-US"/>
            </a:defPPr>
            <a:lvl1pPr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3200" kern="1200">
                <a:solidFill>
                  <a:srgbClr val="081F5B"/>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200" kern="1200">
                <a:solidFill>
                  <a:srgbClr val="081F5B"/>
                </a:solidFill>
                <a:latin typeface="Arial" panose="020B0604020202020204" pitchFamily="34" charset="0"/>
                <a:ea typeface="MS PGothic" panose="020B0600070205080204" pitchFamily="34" charset="-128"/>
                <a:cs typeface="+mn-cs"/>
              </a:defRPr>
            </a:lvl9pPr>
          </a:lstStyle>
          <a:p>
            <a:r>
              <a:rPr lang="en-US" sz="1600" dirty="0">
                <a:solidFill>
                  <a:schemeClr val="tx1"/>
                </a:solidFill>
                <a:latin typeface="Calibri" panose="020F0502020204030204" pitchFamily="34" charset="0"/>
                <a:cs typeface="Calibri" panose="020F0502020204030204" pitchFamily="34" charset="0"/>
              </a:rPr>
              <a:t>5</a:t>
            </a:r>
          </a:p>
        </p:txBody>
      </p:sp>
      <p:sp>
        <p:nvSpPr>
          <p:cNvPr id="21" name="TextBox 20"/>
          <p:cNvSpPr txBox="1"/>
          <p:nvPr/>
        </p:nvSpPr>
        <p:spPr>
          <a:xfrm>
            <a:off x="533399" y="1371600"/>
            <a:ext cx="8153401" cy="707886"/>
          </a:xfrm>
          <a:prstGeom prst="rect">
            <a:avLst/>
          </a:prstGeom>
          <a:noFill/>
        </p:spPr>
        <p:txBody>
          <a:bodyPr wrap="square" rtlCol="0">
            <a:spAutoFit/>
          </a:bodyPr>
          <a:lstStyle/>
          <a:p>
            <a:r>
              <a:rPr lang="en-US" sz="2000" dirty="0">
                <a:solidFill>
                  <a:schemeClr val="tx1"/>
                </a:solidFill>
                <a:effectLst>
                  <a:outerShdw blurRad="38100" dist="38100" dir="2700000" algn="tl">
                    <a:srgbClr val="FFFFFF"/>
                  </a:outerShdw>
                </a:effectLst>
                <a:latin typeface="Calibri" panose="020F0502020204030204" pitchFamily="34" charset="0"/>
                <a:ea typeface="Verdana" panose="020B0604030504040204" pitchFamily="34" charset="0"/>
                <a:cs typeface="Calibri" panose="020F0502020204030204" pitchFamily="34" charset="0"/>
              </a:rPr>
              <a:t>A problem is called </a:t>
            </a:r>
            <a:r>
              <a:rPr lang="en-US" sz="2000" b="1" dirty="0">
                <a:solidFill>
                  <a:srgbClr val="C00000"/>
                </a:solidFill>
                <a:effectLst>
                  <a:outerShdw blurRad="38100" dist="38100" dir="2700000" algn="tl">
                    <a:srgbClr val="FFFFFF"/>
                  </a:outerShdw>
                </a:effectLst>
                <a:latin typeface="Calibri" panose="020F0502020204030204" pitchFamily="34" charset="0"/>
                <a:ea typeface="Verdana" panose="020B0604030504040204" pitchFamily="34" charset="0"/>
                <a:cs typeface="Calibri" panose="020F0502020204030204" pitchFamily="34" charset="0"/>
              </a:rPr>
              <a:t>Integer linear programming (ILP) problem </a:t>
            </a:r>
            <a:r>
              <a:rPr lang="en-US" sz="2000" dirty="0">
                <a:solidFill>
                  <a:schemeClr val="tx1"/>
                </a:solidFill>
                <a:effectLst>
                  <a:outerShdw blurRad="38100" dist="38100" dir="2700000" algn="tl">
                    <a:srgbClr val="FFFFFF"/>
                  </a:outerShdw>
                </a:effectLst>
                <a:latin typeface="Calibri" panose="020F0502020204030204" pitchFamily="34" charset="0"/>
                <a:ea typeface="Verdana" panose="020B0604030504040204" pitchFamily="34" charset="0"/>
                <a:cs typeface="Calibri" panose="020F0502020204030204" pitchFamily="34" charset="0"/>
              </a:rPr>
              <a:t>if at least one variable must be an integer (i.e. can only take values -1, -2, 0, 1, 2,</a:t>
            </a:r>
            <a:r>
              <a:rPr lang="mr-IN" sz="2000" dirty="0">
                <a:solidFill>
                  <a:schemeClr val="tx1"/>
                </a:solidFill>
                <a:effectLst>
                  <a:outerShdw blurRad="38100" dist="38100" dir="2700000" algn="tl">
                    <a:srgbClr val="FFFFFF"/>
                  </a:outerShdw>
                </a:effectLst>
                <a:latin typeface="Calibri" panose="020F0502020204030204" pitchFamily="34" charset="0"/>
                <a:ea typeface="Verdana" panose="020B0604030504040204" pitchFamily="34" charset="0"/>
                <a:cs typeface="Verdana" panose="020B0604030504040204" pitchFamily="34" charset="0"/>
              </a:rPr>
              <a:t>…</a:t>
            </a:r>
            <a:r>
              <a:rPr lang="en-US" sz="2000" dirty="0">
                <a:solidFill>
                  <a:schemeClr val="tx1"/>
                </a:solidFill>
                <a:effectLst>
                  <a:outerShdw blurRad="38100" dist="38100" dir="2700000" algn="tl">
                    <a:srgbClr val="FFFFFF"/>
                  </a:outerShdw>
                </a:effectLst>
                <a:latin typeface="Calibri" panose="020F0502020204030204" pitchFamily="34" charset="0"/>
                <a:ea typeface="Verdana" panose="020B0604030504040204" pitchFamily="34" charset="0"/>
                <a:cs typeface="Calibri" panose="020F0502020204030204" pitchFamily="34" charset="0"/>
              </a:rPr>
              <a:t> </a:t>
            </a:r>
            <a:r>
              <a:rPr lang="en-US" sz="2000" dirty="0" err="1">
                <a:solidFill>
                  <a:schemeClr val="tx1"/>
                </a:solidFill>
                <a:effectLst>
                  <a:outerShdw blurRad="38100" dist="38100" dir="2700000" algn="tl">
                    <a:srgbClr val="FFFFFF"/>
                  </a:outerShdw>
                </a:effectLst>
                <a:latin typeface="Calibri" panose="020F0502020204030204" pitchFamily="34" charset="0"/>
                <a:ea typeface="Verdana" panose="020B0604030504040204" pitchFamily="34" charset="0"/>
                <a:cs typeface="Calibri" panose="020F0502020204030204" pitchFamily="34" charset="0"/>
              </a:rPr>
              <a:t>etc</a:t>
            </a:r>
            <a:r>
              <a:rPr lang="en-US" sz="2000" dirty="0">
                <a:solidFill>
                  <a:schemeClr val="tx1"/>
                </a:solidFill>
                <a:effectLst>
                  <a:outerShdw blurRad="38100" dist="38100" dir="2700000" algn="tl">
                    <a:srgbClr val="FFFFFF"/>
                  </a:outerShdw>
                </a:effectLst>
                <a:latin typeface="Calibri" panose="020F0502020204030204" pitchFamily="34" charset="0"/>
                <a:ea typeface="Verdana" panose="020B0604030504040204" pitchFamily="34" charset="0"/>
                <a:cs typeface="Calibri" panose="020F0502020204030204" pitchFamily="34" charset="0"/>
              </a:rPr>
              <a:t>)</a:t>
            </a:r>
          </a:p>
        </p:txBody>
      </p:sp>
      <p:sp>
        <p:nvSpPr>
          <p:cNvPr id="22" name="TextBox 21"/>
          <p:cNvSpPr txBox="1"/>
          <p:nvPr/>
        </p:nvSpPr>
        <p:spPr>
          <a:xfrm>
            <a:off x="533399" y="4648200"/>
            <a:ext cx="3886201" cy="1015663"/>
          </a:xfrm>
          <a:prstGeom prst="rect">
            <a:avLst/>
          </a:prstGeom>
          <a:noFill/>
        </p:spPr>
        <p:txBody>
          <a:bodyPr wrap="square" rtlCol="0">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EXCEL Solver can solve ILP models; it takes longer compared to the LP model without integer restriction. </a:t>
            </a:r>
          </a:p>
        </p:txBody>
      </p:sp>
      <p:sp>
        <p:nvSpPr>
          <p:cNvPr id="23" name="TextBox 22"/>
          <p:cNvSpPr txBox="1"/>
          <p:nvPr/>
        </p:nvSpPr>
        <p:spPr>
          <a:xfrm>
            <a:off x="540327" y="2667000"/>
            <a:ext cx="4336474" cy="1631216"/>
          </a:xfrm>
          <a:prstGeom prst="rect">
            <a:avLst/>
          </a:prstGeom>
          <a:noFill/>
        </p:spPr>
        <p:txBody>
          <a:bodyPr wrap="square" rtlCol="0">
            <a:spAutoFit/>
          </a:bodyPr>
          <a:lstStyle/>
          <a:p>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Within ILP, we  can have a model with</a:t>
            </a:r>
          </a:p>
          <a:p>
            <a:pPr marL="342900" indent="-342900">
              <a:buFont typeface="Arial" panose="020B0604020202020204" pitchFamily="34" charset="0"/>
              <a:buChar cha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all integer  variables,</a:t>
            </a:r>
          </a:p>
          <a:p>
            <a:pPr marL="342900" indent="-342900">
              <a:buFont typeface="Arial" panose="020B0604020202020204" pitchFamily="34" charset="0"/>
              <a:buChar cha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all binary variables (0 or 1),</a:t>
            </a:r>
          </a:p>
          <a:p>
            <a:pPr marL="342900" indent="-342900">
              <a:buFont typeface="Arial" panose="020B0604020202020204" pitchFamily="34" charset="0"/>
              <a:buChar char="•"/>
            </a:pPr>
            <a:r>
              <a:rPr lang="en-US" sz="2000" dirty="0">
                <a:effectLst>
                  <a:outerShdw blurRad="38100" dist="38100" dir="2700000" algn="tl">
                    <a:srgbClr val="FFFFFF"/>
                  </a:outerShdw>
                </a:effectLst>
                <a:latin typeface="Calibri" panose="020F0502020204030204" pitchFamily="34" charset="0"/>
                <a:cs typeface="Calibri" panose="020F0502020204030204" pitchFamily="34" charset="0"/>
              </a:rPr>
              <a:t>a mixture of continuous, binary and integer variables (MILP)</a:t>
            </a:r>
          </a:p>
        </p:txBody>
      </p:sp>
      <p:pic>
        <p:nvPicPr>
          <p:cNvPr id="7" name="Picture 6">
            <a:extLst>
              <a:ext uri="{FF2B5EF4-FFF2-40B4-BE49-F238E27FC236}">
                <a16:creationId xmlns:a16="http://schemas.microsoft.com/office/drawing/2014/main" id="{2DA2FE78-9FC1-C34C-9C33-68941F94DA37}"/>
              </a:ext>
            </a:extLst>
          </p:cNvPr>
          <p:cNvPicPr>
            <a:picLocks noChangeAspect="1"/>
          </p:cNvPicPr>
          <p:nvPr/>
        </p:nvPicPr>
        <p:blipFill rotWithShape="1">
          <a:blip r:embed="rId3">
            <a:extLst>
              <a:ext uri="{28A0092B-C50C-407E-A947-70E740481C1C}">
                <a14:useLocalDpi xmlns:a14="http://schemas.microsoft.com/office/drawing/2010/main" val="0"/>
              </a:ext>
            </a:extLst>
          </a:blip>
          <a:srcRect l="55027"/>
          <a:stretch/>
        </p:blipFill>
        <p:spPr>
          <a:xfrm>
            <a:off x="5543293" y="2400533"/>
            <a:ext cx="2914907" cy="3466867"/>
          </a:xfrm>
          <a:prstGeom prst="rect">
            <a:avLst/>
          </a:prstGeom>
          <a:ln>
            <a:solidFill>
              <a:schemeClr val="tx1"/>
            </a:solid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29D0F7C-EFEB-E971-9372-4C15ED811F6C}"/>
                  </a:ext>
                </a:extLst>
              </p14:cNvPr>
              <p14:cNvContentPartPr/>
              <p14:nvPr/>
            </p14:nvContentPartPr>
            <p14:xfrm>
              <a:off x="2670376" y="1716850"/>
              <a:ext cx="4344480" cy="29520"/>
            </p14:xfrm>
          </p:contentPart>
        </mc:Choice>
        <mc:Fallback>
          <p:pic>
            <p:nvPicPr>
              <p:cNvPr id="4" name="Ink 3">
                <a:extLst>
                  <a:ext uri="{FF2B5EF4-FFF2-40B4-BE49-F238E27FC236}">
                    <a16:creationId xmlns:a16="http://schemas.microsoft.com/office/drawing/2014/main" id="{A29D0F7C-EFEB-E971-9372-4C15ED811F6C}"/>
                  </a:ext>
                </a:extLst>
              </p:cNvPr>
              <p:cNvPicPr/>
              <p:nvPr/>
            </p:nvPicPr>
            <p:blipFill>
              <a:blip r:embed="rId5"/>
              <a:stretch>
                <a:fillRect/>
              </a:stretch>
            </p:blipFill>
            <p:spPr>
              <a:xfrm>
                <a:off x="2654896" y="1701730"/>
                <a:ext cx="43750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D5423672-4A53-98AD-709D-90C37E368C37}"/>
                  </a:ext>
                </a:extLst>
              </p14:cNvPr>
              <p14:cNvContentPartPr/>
              <p14:nvPr/>
            </p14:nvContentPartPr>
            <p14:xfrm>
              <a:off x="7144096" y="1691650"/>
              <a:ext cx="1241280" cy="46440"/>
            </p14:xfrm>
          </p:contentPart>
        </mc:Choice>
        <mc:Fallback>
          <p:pic>
            <p:nvPicPr>
              <p:cNvPr id="6" name="Ink 5">
                <a:extLst>
                  <a:ext uri="{FF2B5EF4-FFF2-40B4-BE49-F238E27FC236}">
                    <a16:creationId xmlns:a16="http://schemas.microsoft.com/office/drawing/2014/main" id="{D5423672-4A53-98AD-709D-90C37E368C37}"/>
                  </a:ext>
                </a:extLst>
              </p:cNvPr>
              <p:cNvPicPr/>
              <p:nvPr/>
            </p:nvPicPr>
            <p:blipFill>
              <a:blip r:embed="rId7"/>
              <a:stretch>
                <a:fillRect/>
              </a:stretch>
            </p:blipFill>
            <p:spPr>
              <a:xfrm>
                <a:off x="7128976" y="1676530"/>
                <a:ext cx="12715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B7566582-8CFE-995C-D6FB-B9E4E5018CE8}"/>
                  </a:ext>
                </a:extLst>
              </p14:cNvPr>
              <p14:cNvContentPartPr/>
              <p14:nvPr/>
            </p14:nvContentPartPr>
            <p14:xfrm>
              <a:off x="760576" y="2034370"/>
              <a:ext cx="2515320" cy="29520"/>
            </p14:xfrm>
          </p:contentPart>
        </mc:Choice>
        <mc:Fallback>
          <p:pic>
            <p:nvPicPr>
              <p:cNvPr id="8" name="Ink 7">
                <a:extLst>
                  <a:ext uri="{FF2B5EF4-FFF2-40B4-BE49-F238E27FC236}">
                    <a16:creationId xmlns:a16="http://schemas.microsoft.com/office/drawing/2014/main" id="{B7566582-8CFE-995C-D6FB-B9E4E5018CE8}"/>
                  </a:ext>
                </a:extLst>
              </p:cNvPr>
              <p:cNvPicPr/>
              <p:nvPr/>
            </p:nvPicPr>
            <p:blipFill>
              <a:blip r:embed="rId9"/>
              <a:stretch>
                <a:fillRect/>
              </a:stretch>
            </p:blipFill>
            <p:spPr>
              <a:xfrm>
                <a:off x="745456" y="2019250"/>
                <a:ext cx="25459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65303D55-D735-6992-99BF-DD10EF5561A5}"/>
                  </a:ext>
                </a:extLst>
              </p14:cNvPr>
              <p14:cNvContentPartPr/>
              <p14:nvPr/>
            </p14:nvContentPartPr>
            <p14:xfrm>
              <a:off x="2339896" y="2986930"/>
              <a:ext cx="1199160" cy="242640"/>
            </p14:xfrm>
          </p:contentPart>
        </mc:Choice>
        <mc:Fallback>
          <p:pic>
            <p:nvPicPr>
              <p:cNvPr id="11" name="Ink 10">
                <a:extLst>
                  <a:ext uri="{FF2B5EF4-FFF2-40B4-BE49-F238E27FC236}">
                    <a16:creationId xmlns:a16="http://schemas.microsoft.com/office/drawing/2014/main" id="{65303D55-D735-6992-99BF-DD10EF5561A5}"/>
                  </a:ext>
                </a:extLst>
              </p:cNvPr>
              <p:cNvPicPr/>
              <p:nvPr/>
            </p:nvPicPr>
            <p:blipFill>
              <a:blip r:embed="rId11"/>
              <a:stretch>
                <a:fillRect/>
              </a:stretch>
            </p:blipFill>
            <p:spPr>
              <a:xfrm>
                <a:off x="2324421" y="2971450"/>
                <a:ext cx="1229391"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8C25FC8F-A1EB-4B0B-ABAA-7A3E1E1FA4E1}"/>
                  </a:ext>
                </a:extLst>
              </p14:cNvPr>
              <p14:cNvContentPartPr/>
              <p14:nvPr/>
            </p14:nvContentPartPr>
            <p14:xfrm>
              <a:off x="3890056" y="3408850"/>
              <a:ext cx="263160" cy="175680"/>
            </p14:xfrm>
          </p:contentPart>
        </mc:Choice>
        <mc:Fallback>
          <p:pic>
            <p:nvPicPr>
              <p:cNvPr id="12" name="Ink 11">
                <a:extLst>
                  <a:ext uri="{FF2B5EF4-FFF2-40B4-BE49-F238E27FC236}">
                    <a16:creationId xmlns:a16="http://schemas.microsoft.com/office/drawing/2014/main" id="{8C25FC8F-A1EB-4B0B-ABAA-7A3E1E1FA4E1}"/>
                  </a:ext>
                </a:extLst>
              </p:cNvPr>
              <p:cNvPicPr/>
              <p:nvPr/>
            </p:nvPicPr>
            <p:blipFill>
              <a:blip r:embed="rId13"/>
              <a:stretch>
                <a:fillRect/>
              </a:stretch>
            </p:blipFill>
            <p:spPr>
              <a:xfrm>
                <a:off x="3874936" y="3393370"/>
                <a:ext cx="2937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9B80F78F-C0AA-75FF-771C-F1E96EB87062}"/>
                  </a:ext>
                </a:extLst>
              </p14:cNvPr>
              <p14:cNvContentPartPr/>
              <p14:nvPr/>
            </p14:nvContentPartPr>
            <p14:xfrm>
              <a:off x="3551296" y="3906010"/>
              <a:ext cx="284400" cy="234360"/>
            </p14:xfrm>
          </p:contentPart>
        </mc:Choice>
        <mc:Fallback>
          <p:pic>
            <p:nvPicPr>
              <p:cNvPr id="13" name="Ink 12">
                <a:extLst>
                  <a:ext uri="{FF2B5EF4-FFF2-40B4-BE49-F238E27FC236}">
                    <a16:creationId xmlns:a16="http://schemas.microsoft.com/office/drawing/2014/main" id="{9B80F78F-C0AA-75FF-771C-F1E96EB87062}"/>
                  </a:ext>
                </a:extLst>
              </p:cNvPr>
              <p:cNvPicPr/>
              <p:nvPr/>
            </p:nvPicPr>
            <p:blipFill>
              <a:blip r:embed="rId15"/>
              <a:stretch>
                <a:fillRect/>
              </a:stretch>
            </p:blipFill>
            <p:spPr>
              <a:xfrm>
                <a:off x="3536176" y="3890530"/>
                <a:ext cx="315000" cy="264960"/>
              </a:xfrm>
              <a:prstGeom prst="rect">
                <a:avLst/>
              </a:prstGeom>
            </p:spPr>
          </p:pic>
        </mc:Fallback>
      </mc:AlternateContent>
    </p:spTree>
    <p:extLst>
      <p:ext uri="{BB962C8B-B14F-4D97-AF65-F5344CB8AC3E}">
        <p14:creationId xmlns:p14="http://schemas.microsoft.com/office/powerpoint/2010/main" val="109653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25222"/>
            <a:ext cx="4387229" cy="3363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704" y="4647631"/>
            <a:ext cx="4124325"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ILP with solver</a:t>
            </a:r>
          </a:p>
        </p:txBody>
      </p:sp>
      <p:sp>
        <p:nvSpPr>
          <p:cNvPr id="5" name="Slide Number Placeholder 4"/>
          <p:cNvSpPr>
            <a:spLocks noGrp="1"/>
          </p:cNvSpPr>
          <p:nvPr>
            <p:ph type="sldNum" sz="quarter" idx="11"/>
          </p:nvPr>
        </p:nvSpPr>
        <p:spPr>
          <a:xfrm>
            <a:off x="4076695" y="6583713"/>
            <a:ext cx="1905000" cy="274287"/>
          </a:xfrm>
        </p:spPr>
        <p:txBody>
          <a:bodyPr/>
          <a:lstStyle/>
          <a:p>
            <a:fld id="{D800FC57-747A-4054-A3DF-63D163080A4A}" type="slidenum">
              <a:rPr lang="en-US" smtClean="0">
                <a:latin typeface="Calibri" panose="020F0502020204030204" pitchFamily="34" charset="0"/>
                <a:cs typeface="Calibri" panose="020F0502020204030204" pitchFamily="34" charset="0"/>
              </a:rPr>
              <a:pPr/>
              <a:t>8</a:t>
            </a:fld>
            <a:endParaRPr lang="en-US" dirty="0">
              <a:latin typeface="Calibri" panose="020F0502020204030204" pitchFamily="34" charset="0"/>
              <a:cs typeface="Calibri" panose="020F0502020204030204" pitchFamily="34" charset="0"/>
            </a:endParaRPr>
          </a:p>
        </p:txBody>
      </p:sp>
      <p:sp>
        <p:nvSpPr>
          <p:cNvPr id="14" name="Rounded Rectangular Callout 13">
            <a:extLst>
              <a:ext uri="{FF2B5EF4-FFF2-40B4-BE49-F238E27FC236}">
                <a16:creationId xmlns:a16="http://schemas.microsoft.com/office/drawing/2014/main" id="{497E069C-1463-7340-995D-0D741FB6999C}"/>
              </a:ext>
            </a:extLst>
          </p:cNvPr>
          <p:cNvSpPr/>
          <p:nvPr/>
        </p:nvSpPr>
        <p:spPr bwMode="auto">
          <a:xfrm>
            <a:off x="5334001" y="1182952"/>
            <a:ext cx="2971800" cy="769131"/>
          </a:xfrm>
          <a:prstGeom prst="wedgeRoundRectCallout">
            <a:avLst>
              <a:gd name="adj1" fmla="val -83821"/>
              <a:gd name="adj2" fmla="val 161601"/>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b="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Add the regular constraints:</a:t>
            </a:r>
            <a:br>
              <a:rPr lang="en-US" sz="1800" b="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br>
            <a:r>
              <a:rPr lang="en-US" sz="1800" b="1"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sym typeface="Symbol"/>
              </a:rPr>
              <a:t>   =    </a:t>
            </a:r>
          </a:p>
          <a:p>
            <a:endParaRPr lang="en-US" sz="1800" b="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p>
            <a:endParaRPr kumimoji="0" lang="en-US" sz="18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Rounded Rectangular Callout 15">
            <a:extLst>
              <a:ext uri="{FF2B5EF4-FFF2-40B4-BE49-F238E27FC236}">
                <a16:creationId xmlns:a16="http://schemas.microsoft.com/office/drawing/2014/main" id="{D4A7256E-4E13-D74A-BC04-31AE03E6EE60}"/>
              </a:ext>
            </a:extLst>
          </p:cNvPr>
          <p:cNvSpPr/>
          <p:nvPr/>
        </p:nvSpPr>
        <p:spPr bwMode="auto">
          <a:xfrm>
            <a:off x="838200" y="4963647"/>
            <a:ext cx="3368463" cy="769131"/>
          </a:xfrm>
          <a:prstGeom prst="wedgeRoundRectCallout">
            <a:avLst>
              <a:gd name="adj1" fmla="val 118524"/>
              <a:gd name="adj2" fmla="val 18238"/>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b="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Add integer/binary constraints:</a:t>
            </a:r>
            <a:br>
              <a:rPr lang="en-US" sz="1800" b="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br>
            <a:r>
              <a:rPr lang="en-US" sz="1800" b="1" dirty="0">
                <a:solidFill>
                  <a:srgbClr val="C00000"/>
                </a:solidFill>
                <a:effectLst>
                  <a:outerShdw blurRad="38100" dist="38100" dir="2700000" algn="tl">
                    <a:srgbClr val="FFFFFF"/>
                  </a:outerShdw>
                </a:effectLst>
                <a:latin typeface="Calibri" panose="020F0502020204030204" pitchFamily="34" charset="0"/>
                <a:cs typeface="Calibri" panose="020F0502020204030204" pitchFamily="34" charset="0"/>
                <a:sym typeface="Symbol"/>
              </a:rPr>
              <a:t>int  bin</a:t>
            </a:r>
          </a:p>
          <a:p>
            <a:endParaRPr lang="en-US" sz="1800" b="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endParaRPr>
          </a:p>
          <a:p>
            <a:endParaRPr kumimoji="0" lang="en-US" sz="18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58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202" y="979825"/>
            <a:ext cx="3362325"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5196862" y="2817028"/>
            <a:ext cx="2361219" cy="353426"/>
          </a:xfrm>
          <a:prstGeom prst="ellipse">
            <a:avLst/>
          </a:prstGeom>
          <a:noFill/>
          <a:ln w="412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96" y="1003637"/>
            <a:ext cx="4714354" cy="3614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ular Callout 9"/>
          <p:cNvSpPr/>
          <p:nvPr/>
        </p:nvSpPr>
        <p:spPr bwMode="auto">
          <a:xfrm>
            <a:off x="354808" y="4793469"/>
            <a:ext cx="4190975" cy="769131"/>
          </a:xfrm>
          <a:prstGeom prst="wedgeRoundRectCallout">
            <a:avLst>
              <a:gd name="adj1" fmla="val 37381"/>
              <a:gd name="adj2" fmla="val -86664"/>
              <a:gd name="adj3" fmla="val 16667"/>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b="1" dirty="0">
                <a:solidFill>
                  <a:schemeClr val="tx1"/>
                </a:solidFill>
                <a:effectLst>
                  <a:outerShdw blurRad="38100" dist="38100" dir="2700000" algn="tl">
                    <a:srgbClr val="FFFFFF"/>
                  </a:outerShdw>
                </a:effectLst>
                <a:latin typeface="Calibri" panose="020F0502020204030204" pitchFamily="34" charset="0"/>
                <a:cs typeface="Calibri" panose="020F0502020204030204" pitchFamily="34" charset="0"/>
              </a:rPr>
              <a:t>Click on Options. Make sure that Ignore integer constraints box is not checked.</a:t>
            </a:r>
          </a:p>
          <a:p>
            <a:endParaRPr kumimoji="0" lang="en-US" sz="18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 name="TextBox 10"/>
          <p:cNvSpPr txBox="1"/>
          <p:nvPr/>
        </p:nvSpPr>
        <p:spPr>
          <a:xfrm>
            <a:off x="228600" y="228600"/>
            <a:ext cx="8763000" cy="523220"/>
          </a:xfrm>
          <a:prstGeom prst="rect">
            <a:avLst/>
          </a:prstGeom>
          <a:noFill/>
        </p:spPr>
        <p:txBody>
          <a:bodyPr wrap="square" rtlCol="0">
            <a:spAutoFit/>
          </a:bodyPr>
          <a:lstStyle/>
          <a:p>
            <a:pPr algn="ctr">
              <a:spcBef>
                <a:spcPts val="450"/>
              </a:spcBef>
            </a:pPr>
            <a:r>
              <a:rPr lang="en-PH" sz="2800" b="1" dirty="0">
                <a:latin typeface="Calibri" panose="020F0502020204030204" pitchFamily="34" charset="0"/>
                <a:ea typeface="Cabin" charset="0"/>
                <a:cs typeface="Calibri" panose="020F0502020204030204" pitchFamily="34" charset="0"/>
              </a:rPr>
              <a:t>ILP with solver</a:t>
            </a:r>
          </a:p>
        </p:txBody>
      </p:sp>
      <p:sp>
        <p:nvSpPr>
          <p:cNvPr id="4" name="Slide Number Placeholder 3"/>
          <p:cNvSpPr>
            <a:spLocks noGrp="1"/>
          </p:cNvSpPr>
          <p:nvPr>
            <p:ph type="sldNum" sz="quarter" idx="11"/>
          </p:nvPr>
        </p:nvSpPr>
        <p:spPr>
          <a:xfrm>
            <a:off x="4102350" y="6537067"/>
            <a:ext cx="1905000" cy="274287"/>
          </a:xfrm>
        </p:spPr>
        <p:txBody>
          <a:bodyPr/>
          <a:lstStyle/>
          <a:p>
            <a:fld id="{D800FC57-747A-4054-A3DF-63D163080A4A}" type="slidenum">
              <a:rPr lang="en-US" smtClean="0">
                <a:latin typeface="Calibri" panose="020F0502020204030204" pitchFamily="34" charset="0"/>
                <a:cs typeface="Calibri" panose="020F0502020204030204" pitchFamily="34" charset="0"/>
              </a:rPr>
              <a:pPr/>
              <a:t>9</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334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ANSWERNOWTEXT" val="Answer Now"/>
  <p:tag name="RESPTABLESTYLE" val="-1"/>
  <p:tag name="ALLOWDUPLICATES" val="False"/>
  <p:tag name="AUTOADVANCE" val="False"/>
  <p:tag name="STDCHART" val="1"/>
  <p:tag name="BUBBLENAMEVISIBLE" val="True"/>
  <p:tag name="DEFAULTNUMTEAMS" val="5"/>
  <p:tag name="CUSTOMCELLBACKCOLOR2" val="-13395457"/>
  <p:tag name="DISPLAYNAME" val="True"/>
  <p:tag name="GRIDROTATIONINTERVAL" val="2"/>
  <p:tag name="POLLINGCYCLE" val="2"/>
  <p:tag name="INCLUDENONRESPONDERS" val="False"/>
  <p:tag name="ALLOWUSERFEEDBACK" val="True"/>
  <p:tag name="REALTIMEBACKUPPATH" val="(None)"/>
  <p:tag name="FIBDISPLAYKEYWORDS" val="True"/>
  <p:tag name="USESECONDARYMONITOR" val="True"/>
  <p:tag name="RESPCOUNTERSTYLE" val="-1"/>
  <p:tag name="NUMRESPONSES" val="1"/>
  <p:tag name="REVIEWONLY" val="False"/>
  <p:tag name="TEAMSINLEADERBOARD" val="5"/>
  <p:tag name="BUBBLEGROUPING" val="3"/>
  <p:tag name="CUSTOMCELLBACKCOLOR3" val="-268652"/>
  <p:tag name="DISPLAYDEVICEID" val="True"/>
  <p:tag name="GRIDPOSITION" val="1"/>
  <p:tag name="MULTIRESPDIVISOR" val="1"/>
  <p:tag name="INCORRECTPOINTVALUE" val="0"/>
  <p:tag name="CHARTSCALE" val="True"/>
  <p:tag name="TPVERSION" val="2008"/>
  <p:tag name="ANSWERNOWSTYLE" val="-1"/>
  <p:tag name="INPUTSOURCE" val="1"/>
  <p:tag name="ROTATIONINTERVAL" val="2"/>
  <p:tag name="BUBBLESIZEVISIBLE" val="True"/>
  <p:tag name="CUSTOMCELLBACKCOLOR1" val="-657956"/>
  <p:tag name="CHARTLABELS" val="0"/>
  <p:tag name="CORRECTPOINTVALUE" val="100"/>
  <p:tag name="FIBDISPLAYRESULTS" val="True"/>
  <p:tag name="SHOWBARVISIBLE" val="True"/>
  <p:tag name="COUNTDOWNSECONDS" val="10"/>
  <p:tag name="AUTOUPDATEALIASES" val="True"/>
  <p:tag name="CUSTOMGRIDBACKCOLOR" val="-2830136"/>
  <p:tag name="DISPLAYDEVICENUMBER" val="True"/>
  <p:tag name="RESETCHARTS" val="True"/>
  <p:tag name="ZEROBASED" val="False"/>
  <p:tag name="BACKUPSESSIONS" val="True"/>
  <p:tag name="MAXRESPONDERS" val="5"/>
  <p:tag name="PARTLISTDEFAULT" val="0"/>
  <p:tag name="FIBNUMRESULTS" val="5"/>
  <p:tag name="RESPCOUNTERFORMAT" val="0"/>
  <p:tag name="BUBBLEVALUEFORMAT" val="0.0"/>
  <p:tag name="AUTOADJUSTPARTRANGE" val="True"/>
  <p:tag name="BACKUPMAINTENANCE" val="7"/>
  <p:tag name="CUSTOMCELLBACKCOLOR4" val="-8355712"/>
  <p:tag name="REALTIMEBACKUP" val="False"/>
  <p:tag name="CHARTVALUEFORMAT" val="0%"/>
  <p:tag name="CHARTCOLORS" val="0"/>
  <p:tag name="COUNTDOWNSTYLE" val="-1"/>
  <p:tag name="INCLUDEPPT" val="True"/>
  <p:tag name="CUSTOMCELLFORECOLOR" val="-16777216"/>
  <p:tag name="PARTICIPANTSINLEADERBOARD" val="5"/>
  <p:tag name="BULLETTYPE" val="3"/>
  <p:tag name="FIBINCLUDEOTHER" val="True"/>
  <p:tag name="DELIMITERS" val="3.1"/>
  <p:tag name="POWERPOINTVERSION" val="12.0"/>
  <p:tag name="ADVANCEDSETTINGSVIEW" val="True"/>
  <p:tag name="AUTOSIZEGRID" val="False"/>
  <p:tag name="USESCHEMECOLORS" val="False"/>
  <p:tag name="GRIDOPACITY" val="100"/>
  <p:tag name="GRIDSIZE" val="{Width=1024, Height=738}"/>
</p:tagLst>
</file>

<file path=ppt/theme/theme1.xml><?xml version="1.0" encoding="utf-8"?>
<a:theme xmlns:a="http://schemas.openxmlformats.org/drawingml/2006/main" name="2_presentation template_white">
  <a:themeElements>
    <a:clrScheme name="Custom 2">
      <a:dk1>
        <a:srgbClr val="081F5B"/>
      </a:dk1>
      <a:lt1>
        <a:srgbClr val="FFFFFF"/>
      </a:lt1>
      <a:dk2>
        <a:srgbClr val="081F5B"/>
      </a:dk2>
      <a:lt2>
        <a:srgbClr val="B8AB9E"/>
      </a:lt2>
      <a:accent1>
        <a:srgbClr val="D64B00"/>
      </a:accent1>
      <a:accent2>
        <a:srgbClr val="103FB9"/>
      </a:accent2>
      <a:accent3>
        <a:srgbClr val="FFFFFF"/>
      </a:accent3>
      <a:accent4>
        <a:srgbClr val="06194C"/>
      </a:accent4>
      <a:accent5>
        <a:srgbClr val="FFCAAD"/>
      </a:accent5>
      <a:accent6>
        <a:srgbClr val="D29E0D"/>
      </a:accent6>
      <a:hlink>
        <a:srgbClr val="B8AB9E"/>
      </a:hlink>
      <a:folHlink>
        <a:srgbClr val="BF3119"/>
      </a:folHlink>
    </a:clrScheme>
    <a:fontScheme name="Cabinnn">
      <a:majorFont>
        <a:latin typeface="Cabin"/>
        <a:ea typeface=""/>
        <a:cs typeface=""/>
      </a:majorFont>
      <a:minorFont>
        <a:latin typeface="Cab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81F5B"/>
            </a:solidFill>
            <a:effectLst/>
            <a:latin typeface="NewsGoth B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81F5B"/>
            </a:solidFill>
            <a:effectLst/>
            <a:latin typeface="NewsGoth BT" pitchFamily="34" charset="0"/>
          </a:defRPr>
        </a:defPPr>
      </a:lstStyle>
    </a:lnDef>
  </a:objectDefaults>
  <a:extraClrSchemeLst>
    <a:extraClrScheme>
      <a:clrScheme name="presentation template_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template_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template_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template_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template_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template_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 template_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 template_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 template_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 template_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 template_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 template_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 template_white 13">
        <a:dk1>
          <a:srgbClr val="081F5B"/>
        </a:dk1>
        <a:lt1>
          <a:srgbClr val="FFFFFF"/>
        </a:lt1>
        <a:dk2>
          <a:srgbClr val="081F5B"/>
        </a:dk2>
        <a:lt2>
          <a:srgbClr val="B8AB9E"/>
        </a:lt2>
        <a:accent1>
          <a:srgbClr val="FF9933"/>
        </a:accent1>
        <a:accent2>
          <a:srgbClr val="E8AF10"/>
        </a:accent2>
        <a:accent3>
          <a:srgbClr val="FFFFFF"/>
        </a:accent3>
        <a:accent4>
          <a:srgbClr val="06194C"/>
        </a:accent4>
        <a:accent5>
          <a:srgbClr val="FFCAAD"/>
        </a:accent5>
        <a:accent6>
          <a:srgbClr val="D29E0D"/>
        </a:accent6>
        <a:hlink>
          <a:srgbClr val="B8AB9E"/>
        </a:hlink>
        <a:folHlink>
          <a:srgbClr val="BF311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8739</TotalTime>
  <Words>3203</Words>
  <Application>Microsoft Office PowerPoint</Application>
  <PresentationFormat>On-screen Show (4:3)</PresentationFormat>
  <Paragraphs>679</Paragraphs>
  <Slides>47</Slides>
  <Notes>25</Notes>
  <HiddenSlides>0</HiddenSlides>
  <MMClips>1</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2_presentation template_white</vt:lpstr>
      <vt:lpstr>PowerPoint Presentation</vt:lpstr>
      <vt:lpstr>HW and Group Projects</vt:lpstr>
      <vt:lpstr>This week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Knapsack Problem</vt:lpstr>
      <vt:lpstr>Knapsack Problem: GAP</vt:lpstr>
      <vt:lpstr>Under the Hood: Branch and Bound</vt:lpstr>
      <vt:lpstr>Under the Hood: Branch and Bound</vt:lpstr>
      <vt:lpstr>Under the Hood : Branch and Bound</vt:lpstr>
      <vt:lpstr>PowerPoint Presentation</vt:lpstr>
      <vt:lpstr>PowerPoint Presentation</vt:lpstr>
      <vt:lpstr>PowerPoint Presentation</vt:lpstr>
      <vt:lpstr>Network problems</vt:lpstr>
      <vt:lpstr>Google ads</vt:lpstr>
      <vt:lpstr>Google’s dilemma</vt:lpstr>
      <vt:lpstr>Network LP Problem</vt:lpstr>
      <vt:lpstr>Network LP Problem: GAP</vt:lpstr>
      <vt:lpstr>Network LP Problem: GAP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 Covering Problem: GAP</vt:lpstr>
      <vt:lpstr>Set Covering Problem: GAP Constraints</vt:lpstr>
      <vt:lpstr>Set Covering Problem: Multiple Solutions</vt:lpstr>
      <vt:lpstr>PowerPoint Presentation</vt:lpstr>
      <vt:lpstr>PowerPoint Presentation</vt:lpstr>
      <vt:lpstr>PowerPoint Presentation</vt:lpstr>
      <vt:lpstr>PowerPoint Presentation</vt:lpstr>
      <vt:lpstr>PowerPoint Presentation</vt:lpstr>
      <vt:lpstr>PowerPoint Presentation</vt:lpstr>
      <vt:lpstr>Stardust: GAP</vt:lpstr>
      <vt:lpstr>Stardust: GAP</vt:lpstr>
      <vt:lpstr>Midterm Feedback</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Kagan</dc:creator>
  <cp:lastModifiedBy>Piyush Agrawal</cp:lastModifiedBy>
  <cp:revision>142</cp:revision>
  <dcterms:created xsi:type="dcterms:W3CDTF">2020-11-06T22:25:29Z</dcterms:created>
  <dcterms:modified xsi:type="dcterms:W3CDTF">2024-12-14T04:55:01Z</dcterms:modified>
</cp:coreProperties>
</file>